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5" r:id="rId2"/>
    <p:sldMasterId id="2147483727" r:id="rId3"/>
    <p:sldMasterId id="2147483748" r:id="rId4"/>
    <p:sldMasterId id="2147483770" r:id="rId5"/>
  </p:sldMasterIdLst>
  <p:notesMasterIdLst>
    <p:notesMasterId r:id="rId21"/>
  </p:notesMasterIdLst>
  <p:sldIdLst>
    <p:sldId id="286" r:id="rId6"/>
    <p:sldId id="292" r:id="rId7"/>
    <p:sldId id="293" r:id="rId8"/>
    <p:sldId id="294" r:id="rId9"/>
    <p:sldId id="306" r:id="rId10"/>
    <p:sldId id="295" r:id="rId11"/>
    <p:sldId id="296" r:id="rId12"/>
    <p:sldId id="297" r:id="rId13"/>
    <p:sldId id="307" r:id="rId14"/>
    <p:sldId id="303" r:id="rId15"/>
    <p:sldId id="298" r:id="rId16"/>
    <p:sldId id="305" r:id="rId17"/>
    <p:sldId id="299" r:id="rId18"/>
    <p:sldId id="300" r:id="rId19"/>
    <p:sldId id="302" r:id="rId20"/>
  </p:sldIdLst>
  <p:sldSz cx="12192000" cy="6858000"/>
  <p:notesSz cx="6858000" cy="9144000"/>
  <p:custDataLst>
    <p:tags r:id="rId2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  <a:srgbClr val="FFE7ED"/>
    <a:srgbClr val="AD396D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>
        <p:scale>
          <a:sx n="81" d="100"/>
          <a:sy n="81" d="100"/>
        </p:scale>
        <p:origin x="-31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ropbox\Residentes%202019\VIGILANCIA%20VIRUS\SE%2035_VIRUS%202019\VIRUS\2-INTERN%20GRAFICO%20VIRUS%20RESPIRATORIO%20SE%2034%20(Recuperado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ropbox\Residentes%202019\VIGILANCIA%20VIRUS\SE%2035_VIRUS%202019\VIRUS\1-AMBUL%20GRAFICO%20VIRUS%20RESPIRATORIO%20%20SE%203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k\A%20%20SALA%20DE%20SITUACI&#211;N%20SIVILA\Sala%202019\diarreas%20SIVILA%20%20SE13_201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[2-INTERN GRAFICO VIRUS RESPIRATORIO SE 34 (Recuperado).xlsx]GRAFICO VIRUS!Tabla dinámica1</c:name>
    <c:fmtId val="-1"/>
  </c:pivotSource>
  <c:chart>
    <c:autoTitleDeleted val="0"/>
    <c:pivotFmts>
      <c:pivotFmt>
        <c:idx val="0"/>
        <c:spPr>
          <a:solidFill>
            <a:srgbClr val="FF66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1"/>
        <c:spPr>
          <a:solidFill>
            <a:srgbClr val="00FF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"/>
        <c:spPr>
          <a:solidFill>
            <a:srgbClr val="92D05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3"/>
        <c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4"/>
        <c:spPr>
          <a:solidFill>
            <a:srgbClr val="FFFF00"/>
          </a:solidFill>
          <a:ln>
            <a:solidFill>
              <a:prstClr val="black"/>
            </a:solidFill>
          </a:ln>
        </c:spPr>
        <c:marker>
          <c:symbol val="none"/>
        </c:marker>
      </c:pivotFmt>
      <c:pivotFmt>
        <c:idx val="5"/>
        <c:spPr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"/>
        <c:spPr>
          <a:solidFill>
            <a:srgbClr val="FF0000"/>
          </a:solidFill>
          <a:ln>
            <a:solidFill>
              <a:prstClr val="black"/>
            </a:solidFill>
          </a:ln>
        </c:spPr>
        <c:marker>
          <c:symbol val="none"/>
        </c:marker>
      </c:pivotFmt>
      <c:pivotFmt>
        <c:idx val="7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  <c:dLbl>
          <c:idx val="0"/>
          <c:delete val="1"/>
        </c:dLbl>
      </c:pivotFmt>
      <c:pivotFmt>
        <c:idx val="17"/>
        <c:marker>
          <c:symbol val="none"/>
        </c:marker>
        <c:dLbl>
          <c:idx val="0"/>
          <c:delete val="1"/>
        </c:dLbl>
      </c:pivotFmt>
      <c:pivotFmt>
        <c:idx val="18"/>
        <c:marker>
          <c:symbol val="none"/>
        </c:marker>
        <c:dLbl>
          <c:idx val="0"/>
          <c:delete val="1"/>
        </c:dLbl>
      </c:pivotFmt>
      <c:pivotFmt>
        <c:idx val="19"/>
        <c:spPr>
          <a:solidFill>
            <a:srgbClr val="7030A0"/>
          </a:solidFill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20"/>
        <c:spPr>
          <a:solidFill>
            <a:srgbClr val="00FF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1"/>
        <c:spPr>
          <a:solidFill>
            <a:srgbClr val="FFFF0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2"/>
        <c:spPr>
          <a:solidFill>
            <a:srgbClr val="92D05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3"/>
        <c:spPr>
          <a:solidFill>
            <a:srgbClr val="FF66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4"/>
        <c:spPr>
          <a:solidFill>
            <a:srgbClr val="FF0000"/>
          </a:solidFill>
          <a:ln>
            <a:solidFill>
              <a:prstClr val="black"/>
            </a:solidFill>
          </a:ln>
        </c:spPr>
        <c:marker>
          <c:symbol val="none"/>
        </c:marker>
      </c:pivotFmt>
      <c:pivotFmt>
        <c:idx val="25"/>
        <c:spPr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6"/>
        <c:spPr>
          <a:solidFill>
            <a:srgbClr val="00FF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7"/>
        <c:spPr>
          <a:solidFill>
            <a:srgbClr val="7030A0"/>
          </a:solidFill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28"/>
        <c:spPr>
          <a:solidFill>
            <a:srgbClr val="FFFF0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9"/>
        <c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'GRAFICO VIRUS'!$B$6:$B$7</c:f>
              <c:strCache>
                <c:ptCount val="1"/>
                <c:pt idx="0">
                  <c:v>VRS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VIRUS'!$B$8:$B$42</c:f>
              <c:numCache>
                <c:formatCode>General</c:formatCode>
                <c:ptCount val="3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14</c:v>
                </c:pt>
                <c:pt idx="4">
                  <c:v>10</c:v>
                </c:pt>
                <c:pt idx="5">
                  <c:v>15</c:v>
                </c:pt>
                <c:pt idx="6">
                  <c:v>21</c:v>
                </c:pt>
                <c:pt idx="7">
                  <c:v>18</c:v>
                </c:pt>
                <c:pt idx="8">
                  <c:v>21</c:v>
                </c:pt>
                <c:pt idx="9">
                  <c:v>27</c:v>
                </c:pt>
                <c:pt idx="10">
                  <c:v>38</c:v>
                </c:pt>
                <c:pt idx="11">
                  <c:v>53</c:v>
                </c:pt>
                <c:pt idx="12">
                  <c:v>62</c:v>
                </c:pt>
                <c:pt idx="13">
                  <c:v>89</c:v>
                </c:pt>
                <c:pt idx="14">
                  <c:v>102</c:v>
                </c:pt>
                <c:pt idx="15">
                  <c:v>93</c:v>
                </c:pt>
                <c:pt idx="16">
                  <c:v>90</c:v>
                </c:pt>
                <c:pt idx="17">
                  <c:v>78</c:v>
                </c:pt>
                <c:pt idx="18">
                  <c:v>83</c:v>
                </c:pt>
                <c:pt idx="19">
                  <c:v>76</c:v>
                </c:pt>
                <c:pt idx="20">
                  <c:v>65</c:v>
                </c:pt>
                <c:pt idx="21">
                  <c:v>43</c:v>
                </c:pt>
                <c:pt idx="22">
                  <c:v>37</c:v>
                </c:pt>
                <c:pt idx="23">
                  <c:v>26</c:v>
                </c:pt>
                <c:pt idx="24">
                  <c:v>15</c:v>
                </c:pt>
                <c:pt idx="25">
                  <c:v>18</c:v>
                </c:pt>
                <c:pt idx="26">
                  <c:v>8</c:v>
                </c:pt>
                <c:pt idx="27">
                  <c:v>14</c:v>
                </c:pt>
                <c:pt idx="28">
                  <c:v>12</c:v>
                </c:pt>
                <c:pt idx="29">
                  <c:v>7</c:v>
                </c:pt>
                <c:pt idx="30">
                  <c:v>4</c:v>
                </c:pt>
                <c:pt idx="31">
                  <c:v>5</c:v>
                </c:pt>
                <c:pt idx="32">
                  <c:v>2</c:v>
                </c:pt>
                <c:pt idx="3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D8-4B8D-A46B-C503F55B3C2C}"/>
            </c:ext>
          </c:extLst>
        </c:ser>
        <c:ser>
          <c:idx val="1"/>
          <c:order val="1"/>
          <c:tx>
            <c:strRef>
              <c:f>'GRAFICO VIRUS'!$C$6:$C$7</c:f>
              <c:strCache>
                <c:ptCount val="1"/>
                <c:pt idx="0">
                  <c:v>ADV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VIRUS'!$C$8:$C$42</c:f>
              <c:numCache>
                <c:formatCode>General</c:formatCode>
                <c:ptCount val="34"/>
                <c:pt idx="0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7">
                  <c:v>1</c:v>
                </c:pt>
                <c:pt idx="18">
                  <c:v>1</c:v>
                </c:pt>
                <c:pt idx="21">
                  <c:v>2</c:v>
                </c:pt>
                <c:pt idx="22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  <c:pt idx="27">
                  <c:v>1</c:v>
                </c:pt>
                <c:pt idx="28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D8-4B8D-A46B-C503F55B3C2C}"/>
            </c:ext>
          </c:extLst>
        </c:ser>
        <c:ser>
          <c:idx val="2"/>
          <c:order val="2"/>
          <c:tx>
            <c:strRef>
              <c:f>'GRAFICO VIRUS'!$D$6:$D$7</c:f>
              <c:strCache>
                <c:ptCount val="1"/>
                <c:pt idx="0">
                  <c:v>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VIRUS'!$D$8:$D$42</c:f>
              <c:numCache>
                <c:formatCode>General</c:formatCode>
                <c:ptCount val="34"/>
                <c:pt idx="3">
                  <c:v>1</c:v>
                </c:pt>
                <c:pt idx="7">
                  <c:v>1</c:v>
                </c:pt>
                <c:pt idx="13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4</c:v>
                </c:pt>
                <c:pt idx="19">
                  <c:v>12</c:v>
                </c:pt>
                <c:pt idx="20">
                  <c:v>12</c:v>
                </c:pt>
                <c:pt idx="21">
                  <c:v>14</c:v>
                </c:pt>
                <c:pt idx="22">
                  <c:v>18</c:v>
                </c:pt>
                <c:pt idx="23">
                  <c:v>18</c:v>
                </c:pt>
                <c:pt idx="24">
                  <c:v>13</c:v>
                </c:pt>
                <c:pt idx="25">
                  <c:v>9</c:v>
                </c:pt>
                <c:pt idx="26">
                  <c:v>14</c:v>
                </c:pt>
                <c:pt idx="27">
                  <c:v>8</c:v>
                </c:pt>
                <c:pt idx="28">
                  <c:v>3</c:v>
                </c:pt>
                <c:pt idx="29">
                  <c:v>7</c:v>
                </c:pt>
                <c:pt idx="30">
                  <c:v>2</c:v>
                </c:pt>
                <c:pt idx="31">
                  <c:v>4</c:v>
                </c:pt>
                <c:pt idx="3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D8-4B8D-A46B-C503F55B3C2C}"/>
            </c:ext>
          </c:extLst>
        </c:ser>
        <c:ser>
          <c:idx val="3"/>
          <c:order val="3"/>
          <c:tx>
            <c:strRef>
              <c:f>'GRAFICO VIRUS'!$E$6:$E$7</c:f>
              <c:strCache>
                <c:ptCount val="1"/>
                <c:pt idx="0">
                  <c:v>RVH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VIRUS'!$E$8:$E$42</c:f>
              <c:numCache>
                <c:formatCode>General</c:formatCode>
                <c:ptCount val="34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9</c:v>
                </c:pt>
                <c:pt idx="10">
                  <c:v>10</c:v>
                </c:pt>
                <c:pt idx="11">
                  <c:v>19</c:v>
                </c:pt>
                <c:pt idx="12">
                  <c:v>15</c:v>
                </c:pt>
                <c:pt idx="13">
                  <c:v>13</c:v>
                </c:pt>
                <c:pt idx="14">
                  <c:v>10</c:v>
                </c:pt>
                <c:pt idx="15">
                  <c:v>9</c:v>
                </c:pt>
                <c:pt idx="16">
                  <c:v>9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17</c:v>
                </c:pt>
                <c:pt idx="21">
                  <c:v>19</c:v>
                </c:pt>
                <c:pt idx="22">
                  <c:v>26</c:v>
                </c:pt>
                <c:pt idx="23">
                  <c:v>16</c:v>
                </c:pt>
                <c:pt idx="24">
                  <c:v>19</c:v>
                </c:pt>
                <c:pt idx="25">
                  <c:v>27</c:v>
                </c:pt>
                <c:pt idx="26">
                  <c:v>35</c:v>
                </c:pt>
                <c:pt idx="27">
                  <c:v>31</c:v>
                </c:pt>
                <c:pt idx="28">
                  <c:v>37</c:v>
                </c:pt>
                <c:pt idx="29">
                  <c:v>15</c:v>
                </c:pt>
                <c:pt idx="30">
                  <c:v>17</c:v>
                </c:pt>
                <c:pt idx="31">
                  <c:v>25</c:v>
                </c:pt>
                <c:pt idx="32">
                  <c:v>10</c:v>
                </c:pt>
                <c:pt idx="3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D8-4B8D-A46B-C503F55B3C2C}"/>
            </c:ext>
          </c:extLst>
        </c:ser>
        <c:ser>
          <c:idx val="4"/>
          <c:order val="4"/>
          <c:tx>
            <c:strRef>
              <c:f>'GRAFICO VIRUS'!$F$6:$F$7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VIRUS'!$F$8:$F$42</c:f>
              <c:numCache>
                <c:formatCode>General</c:formatCode>
                <c:ptCount val="34"/>
                <c:pt idx="0">
                  <c:v>5</c:v>
                </c:pt>
                <c:pt idx="1">
                  <c:v>3</c:v>
                </c:pt>
                <c:pt idx="4">
                  <c:v>2</c:v>
                </c:pt>
                <c:pt idx="5">
                  <c:v>1</c:v>
                </c:pt>
                <c:pt idx="7">
                  <c:v>2</c:v>
                </c:pt>
                <c:pt idx="11">
                  <c:v>1</c:v>
                </c:pt>
                <c:pt idx="14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5</c:v>
                </c:pt>
                <c:pt idx="24">
                  <c:v>2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5</c:v>
                </c:pt>
                <c:pt idx="29">
                  <c:v>7</c:v>
                </c:pt>
                <c:pt idx="30">
                  <c:v>4</c:v>
                </c:pt>
                <c:pt idx="31">
                  <c:v>8</c:v>
                </c:pt>
                <c:pt idx="32">
                  <c:v>2</c:v>
                </c:pt>
                <c:pt idx="3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D8-4B8D-A46B-C503F55B3C2C}"/>
            </c:ext>
          </c:extLst>
        </c:ser>
        <c:ser>
          <c:idx val="5"/>
          <c:order val="5"/>
          <c:tx>
            <c:strRef>
              <c:f>'GRAFICO VIRUS'!$G$6:$G$7</c:f>
              <c:strCache>
                <c:ptCount val="1"/>
                <c:pt idx="0">
                  <c:v>MPV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VIRUS'!$G$8:$G$42</c:f>
              <c:numCache>
                <c:formatCode>General</c:formatCode>
                <c:ptCount val="34"/>
                <c:pt idx="19">
                  <c:v>1</c:v>
                </c:pt>
                <c:pt idx="20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6</c:v>
                </c:pt>
                <c:pt idx="31">
                  <c:v>13</c:v>
                </c:pt>
                <c:pt idx="32">
                  <c:v>11</c:v>
                </c:pt>
                <c:pt idx="3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D8-4B8D-A46B-C503F55B3C2C}"/>
            </c:ext>
          </c:extLst>
        </c:ser>
        <c:ser>
          <c:idx val="6"/>
          <c:order val="6"/>
          <c:tx>
            <c:strRef>
              <c:f>'GRAFICO VIRUS'!$H$6:$H$7</c:f>
              <c:strCache>
                <c:ptCount val="1"/>
                <c:pt idx="0">
                  <c:v>IB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VIRUS'!$H$8:$H$42</c:f>
              <c:numCache>
                <c:formatCode>General</c:formatCode>
                <c:ptCount val="34"/>
                <c:pt idx="28">
                  <c:v>1</c:v>
                </c:pt>
              </c:numCache>
            </c:numRef>
          </c:val>
        </c:ser>
        <c:ser>
          <c:idx val="7"/>
          <c:order val="7"/>
          <c:tx>
            <c:strRef>
              <c:f>'GRAFICO VIRUS'!$I$6:$I$7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VIRUS'!$I$8:$I$42</c:f>
              <c:numCache>
                <c:formatCode>General</c:formatCode>
                <c:ptCount val="34"/>
                <c:pt idx="0">
                  <c:v>20</c:v>
                </c:pt>
                <c:pt idx="1">
                  <c:v>13</c:v>
                </c:pt>
                <c:pt idx="2">
                  <c:v>4</c:v>
                </c:pt>
                <c:pt idx="3">
                  <c:v>21</c:v>
                </c:pt>
                <c:pt idx="4">
                  <c:v>24</c:v>
                </c:pt>
                <c:pt idx="5">
                  <c:v>21</c:v>
                </c:pt>
                <c:pt idx="6">
                  <c:v>8</c:v>
                </c:pt>
                <c:pt idx="7">
                  <c:v>21</c:v>
                </c:pt>
                <c:pt idx="8">
                  <c:v>16</c:v>
                </c:pt>
                <c:pt idx="9">
                  <c:v>19</c:v>
                </c:pt>
                <c:pt idx="10">
                  <c:v>33</c:v>
                </c:pt>
                <c:pt idx="11">
                  <c:v>25</c:v>
                </c:pt>
                <c:pt idx="12">
                  <c:v>32</c:v>
                </c:pt>
                <c:pt idx="13">
                  <c:v>36</c:v>
                </c:pt>
                <c:pt idx="14">
                  <c:v>18</c:v>
                </c:pt>
                <c:pt idx="15">
                  <c:v>21</c:v>
                </c:pt>
                <c:pt idx="16">
                  <c:v>33</c:v>
                </c:pt>
                <c:pt idx="17">
                  <c:v>32</c:v>
                </c:pt>
                <c:pt idx="18">
                  <c:v>26</c:v>
                </c:pt>
                <c:pt idx="19">
                  <c:v>56</c:v>
                </c:pt>
                <c:pt idx="20">
                  <c:v>66</c:v>
                </c:pt>
                <c:pt idx="21">
                  <c:v>43</c:v>
                </c:pt>
                <c:pt idx="22">
                  <c:v>45</c:v>
                </c:pt>
                <c:pt idx="23">
                  <c:v>41</c:v>
                </c:pt>
                <c:pt idx="24">
                  <c:v>55</c:v>
                </c:pt>
                <c:pt idx="25">
                  <c:v>28</c:v>
                </c:pt>
                <c:pt idx="26">
                  <c:v>46</c:v>
                </c:pt>
                <c:pt idx="27">
                  <c:v>49</c:v>
                </c:pt>
                <c:pt idx="28">
                  <c:v>43</c:v>
                </c:pt>
                <c:pt idx="29">
                  <c:v>39</c:v>
                </c:pt>
                <c:pt idx="30">
                  <c:v>47</c:v>
                </c:pt>
                <c:pt idx="31">
                  <c:v>55</c:v>
                </c:pt>
                <c:pt idx="32">
                  <c:v>48</c:v>
                </c:pt>
                <c:pt idx="3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1014016"/>
        <c:axId val="191015936"/>
      </c:barChart>
      <c:catAx>
        <c:axId val="191014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AR" sz="1000">
                    <a:latin typeface="Arial" pitchFamily="34" charset="0"/>
                    <a:cs typeface="Arial" pitchFamily="34" charset="0"/>
                  </a:defRPr>
                </a:pPr>
                <a:r>
                  <a:rPr lang="en-US" sz="1000">
                    <a:latin typeface="Arial" pitchFamily="34" charset="0"/>
                    <a:cs typeface="Arial" pitchFamily="34" charset="0"/>
                  </a:rPr>
                  <a:t>Semanas epidemiológicas</a:t>
                </a:r>
              </a:p>
            </c:rich>
          </c:tx>
          <c:layout>
            <c:manualLayout>
              <c:xMode val="edge"/>
              <c:yMode val="edge"/>
              <c:x val="0.39305335013996812"/>
              <c:y val="0.931816331947256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AR" sz="1000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191015936"/>
        <c:crosses val="autoZero"/>
        <c:auto val="1"/>
        <c:lblAlgn val="ctr"/>
        <c:lblOffset val="100"/>
        <c:noMultiLvlLbl val="0"/>
      </c:catAx>
      <c:valAx>
        <c:axId val="191015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AR" sz="1000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191014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835718435034065E-2"/>
          <c:y val="3.6870688140224456E-2"/>
          <c:w val="0.42541273929907458"/>
          <c:h val="7.3067100962208933E-2"/>
        </c:manualLayout>
      </c:layout>
      <c:overlay val="0"/>
      <c:txPr>
        <a:bodyPr/>
        <a:lstStyle/>
        <a:p>
          <a:pPr>
            <a:defRPr lang="es-AR" sz="1000" b="1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[1-AMBUL GRAFICO VIRUS RESPIRATORIO  SE 35.xlsx]GRAFICO VIRUS!Tabla dinámica1</c:name>
    <c:fmtId val="-1"/>
  </c:pivotSource>
  <c:chart>
    <c:autoTitleDeleted val="0"/>
    <c:pivotFmts>
      <c:pivotFmt>
        <c:idx val="0"/>
        <c:spPr>
          <a:solidFill>
            <a:srgbClr val="FF66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1"/>
        <c:spPr>
          <a:solidFill>
            <a:srgbClr val="00FF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"/>
        <c:spPr>
          <a:solidFill>
            <a:srgbClr val="92D05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3"/>
        <c:spPr>
          <a:solidFill>
            <a:schemeClr val="bg1"/>
          </a:solidFill>
          <a:ln>
            <a:solidFill>
              <a:prstClr val="black"/>
            </a:solidFill>
          </a:ln>
        </c:spPr>
        <c:marker>
          <c:symbol val="none"/>
        </c:marker>
      </c:pivotFmt>
      <c:pivotFmt>
        <c:idx val="4"/>
        <c:spPr>
          <a:solidFill>
            <a:srgbClr val="FFFF00"/>
          </a:solidFill>
          <a:ln>
            <a:solidFill>
              <a:prstClr val="black"/>
            </a:solidFill>
          </a:ln>
        </c:spPr>
        <c:marker>
          <c:symbol val="none"/>
        </c:marker>
      </c:pivotFmt>
      <c:pivotFmt>
        <c:idx val="5"/>
        <c:spPr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6"/>
        <c:spPr>
          <a:solidFill>
            <a:srgbClr val="FF000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7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  <c:dLbl>
          <c:idx val="0"/>
          <c:delete val="1"/>
        </c:dLbl>
      </c:pivotFmt>
      <c:pivotFmt>
        <c:idx val="17"/>
        <c:marker>
          <c:symbol val="none"/>
        </c:marker>
        <c:dLbl>
          <c:idx val="0"/>
          <c:delete val="1"/>
        </c:dLbl>
      </c:pivotFmt>
      <c:pivotFmt>
        <c:idx val="18"/>
        <c:marker>
          <c:symbol val="none"/>
        </c:marker>
        <c:dLbl>
          <c:idx val="0"/>
          <c:delete val="1"/>
        </c:dLbl>
      </c:pivotFmt>
      <c:pivotFmt>
        <c:idx val="19"/>
        <c:spPr>
          <a:solidFill>
            <a:srgbClr val="002060"/>
          </a:solidFill>
        </c:spPr>
        <c:marker>
          <c:symbol val="none"/>
        </c:marker>
      </c:pivotFmt>
      <c:pivotFmt>
        <c:idx val="20"/>
        <c:spPr>
          <a:solidFill>
            <a:srgbClr val="002060"/>
          </a:solidFill>
          <a:ln>
            <a:solidFill>
              <a:schemeClr val="tx1"/>
            </a:solidFill>
          </a:ln>
        </c:spPr>
      </c:pivotFmt>
      <c:pivotFmt>
        <c:idx val="21"/>
        <c:marker>
          <c:symbol val="none"/>
        </c:marker>
      </c:pivotFmt>
      <c:pivotFmt>
        <c:idx val="22"/>
        <c:spPr>
          <a:solidFill>
            <a:srgbClr val="00FFFF"/>
          </a:solidFill>
          <a:ln>
            <a:solidFill>
              <a:schemeClr val="tx1"/>
            </a:solidFill>
          </a:ln>
        </c:spPr>
      </c:pivotFmt>
      <c:pivotFmt>
        <c:idx val="23"/>
        <c:spPr>
          <a:solidFill>
            <a:srgbClr val="00FFFF"/>
          </a:solidFill>
          <a:ln>
            <a:solidFill>
              <a:sysClr val="windowText" lastClr="000000"/>
            </a:solidFill>
          </a:ln>
        </c:spPr>
      </c:pivotFmt>
      <c:pivotFmt>
        <c:idx val="24"/>
        <c:spPr>
          <a:solidFill>
            <a:srgbClr val="92D05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5"/>
        <c:spPr>
          <a:solidFill>
            <a:srgbClr val="FF66FF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6"/>
        <c:spPr>
          <a:solidFill>
            <a:srgbClr val="FF0000"/>
          </a:solidFill>
          <a:ln>
            <a:solidFill>
              <a:schemeClr val="tx1"/>
            </a:solidFill>
          </a:ln>
        </c:spPr>
        <c:marker>
          <c:symbol val="none"/>
        </c:marker>
      </c:pivotFmt>
      <c:pivotFmt>
        <c:idx val="27"/>
        <c:spPr>
          <a:solidFill>
            <a:srgbClr val="002060"/>
          </a:solidFill>
        </c:spPr>
        <c:marker>
          <c:symbol val="none"/>
        </c:marker>
      </c:pivotFmt>
      <c:pivotFmt>
        <c:idx val="28"/>
        <c:spPr>
          <a:solidFill>
            <a:srgbClr val="002060"/>
          </a:solidFill>
          <a:ln>
            <a:solidFill>
              <a:schemeClr val="tx1"/>
            </a:solidFill>
          </a:ln>
        </c:spPr>
      </c:pivotFmt>
      <c:pivotFmt>
        <c:idx val="29"/>
        <c:marker>
          <c:symbol val="none"/>
        </c:marker>
      </c:pivotFmt>
      <c:pivotFmt>
        <c:idx val="30"/>
        <c:spPr>
          <a:solidFill>
            <a:srgbClr val="00FFFF"/>
          </a:solidFill>
          <a:ln>
            <a:solidFill>
              <a:sysClr val="windowText" lastClr="000000"/>
            </a:solidFill>
          </a:ln>
        </c:spPr>
      </c:pivotFmt>
      <c:pivotFmt>
        <c:idx val="31"/>
        <c:spPr>
          <a:solidFill>
            <a:srgbClr val="00FFFF"/>
          </a:solidFill>
          <a:ln>
            <a:solidFill>
              <a:schemeClr val="tx1"/>
            </a:solidFill>
          </a:ln>
        </c:spPr>
      </c:pivotFmt>
      <c:pivotFmt>
        <c:idx val="32"/>
        <c:spPr>
          <a:solidFill>
            <a:schemeClr val="bg1"/>
          </a:solidFill>
          <a:ln>
            <a:solidFill>
              <a:prstClr val="black"/>
            </a:solidFill>
          </a:ln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'GRAFICO VIRUS'!$B$6:$B$7</c:f>
              <c:strCache>
                <c:ptCount val="1"/>
                <c:pt idx="0">
                  <c:v>VRS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VIRUS'!$B$8:$B$42</c:f>
              <c:numCache>
                <c:formatCode>General</c:formatCode>
                <c:ptCount val="34"/>
                <c:pt idx="7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D8-4B8D-A46B-C503F55B3C2C}"/>
            </c:ext>
          </c:extLst>
        </c:ser>
        <c:ser>
          <c:idx val="1"/>
          <c:order val="1"/>
          <c:tx>
            <c:strRef>
              <c:f>'GRAFICO VIRUS'!$C$6:$C$7</c:f>
              <c:strCache>
                <c:ptCount val="1"/>
                <c:pt idx="0">
                  <c:v>ADV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VIRUS'!$C$8:$C$42</c:f>
              <c:numCache>
                <c:formatCode>General</c:formatCode>
                <c:ptCount val="34"/>
                <c:pt idx="4">
                  <c:v>1</c:v>
                </c:pt>
                <c:pt idx="7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D8-4B8D-A46B-C503F55B3C2C}"/>
            </c:ext>
          </c:extLst>
        </c:ser>
        <c:ser>
          <c:idx val="2"/>
          <c:order val="2"/>
          <c:tx>
            <c:strRef>
              <c:f>'GRAFICO VIRUS'!$D$6:$D$7</c:f>
              <c:strCache>
                <c:ptCount val="1"/>
                <c:pt idx="0">
                  <c:v>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VIRUS'!$D$8:$D$42</c:f>
              <c:numCache>
                <c:formatCode>General</c:formatCode>
                <c:ptCount val="34"/>
                <c:pt idx="7">
                  <c:v>1</c:v>
                </c:pt>
                <c:pt idx="11">
                  <c:v>1</c:v>
                </c:pt>
                <c:pt idx="14">
                  <c:v>1</c:v>
                </c:pt>
                <c:pt idx="15">
                  <c:v>1</c:v>
                </c:pt>
                <c:pt idx="17">
                  <c:v>4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4</c:v>
                </c:pt>
                <c:pt idx="22">
                  <c:v>8</c:v>
                </c:pt>
                <c:pt idx="23">
                  <c:v>5</c:v>
                </c:pt>
                <c:pt idx="24">
                  <c:v>4</c:v>
                </c:pt>
                <c:pt idx="26">
                  <c:v>4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D8-4B8D-A46B-C503F55B3C2C}"/>
            </c:ext>
          </c:extLst>
        </c:ser>
        <c:ser>
          <c:idx val="3"/>
          <c:order val="3"/>
          <c:tx>
            <c:strRef>
              <c:f>'GRAFICO VIRUS'!$E$6:$E$7</c:f>
              <c:strCache>
                <c:ptCount val="1"/>
                <c:pt idx="0">
                  <c:v>RVH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23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VIRUS'!$E$8:$E$42</c:f>
              <c:numCache>
                <c:formatCode>General</c:formatCode>
                <c:ptCount val="34"/>
                <c:pt idx="2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D8-4B8D-A46B-C503F55B3C2C}"/>
            </c:ext>
          </c:extLst>
        </c:ser>
        <c:ser>
          <c:idx val="4"/>
          <c:order val="4"/>
          <c:tx>
            <c:strRef>
              <c:f>'GRAFICO VIRUS'!$F$6:$F$7</c:f>
              <c:strCache>
                <c:ptCount val="1"/>
                <c:pt idx="0">
                  <c:v>PI</c:v>
                </c:pt>
              </c:strCache>
            </c:strRef>
          </c:tx>
          <c:invertIfNegative val="0"/>
          <c:dPt>
            <c:idx val="32"/>
            <c:invertIfNegative val="0"/>
            <c:bubble3D val="0"/>
            <c:spPr>
              <a:solidFill>
                <a:srgbClr val="00FFFF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3"/>
            <c:invertIfNegative val="0"/>
            <c:bubble3D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VIRUS'!$F$8:$F$42</c:f>
              <c:numCache>
                <c:formatCode>General</c:formatCode>
                <c:ptCount val="34"/>
                <c:pt idx="32">
                  <c:v>1</c:v>
                </c:pt>
                <c:pt idx="33">
                  <c:v>1</c:v>
                </c:pt>
              </c:numCache>
            </c:numRef>
          </c:val>
        </c:ser>
        <c:ser>
          <c:idx val="5"/>
          <c:order val="5"/>
          <c:tx>
            <c:strRef>
              <c:f>'GRAFICO VIRUS'!$G$6:$G$7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'GRAFICO VIRUS'!$A$8:$A$42</c:f>
              <c:strCach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</c:strCache>
            </c:strRef>
          </c:cat>
          <c:val>
            <c:numRef>
              <c:f>'GRAFICO VIRUS'!$G$8:$G$42</c:f>
              <c:numCache>
                <c:formatCode>General</c:formatCode>
                <c:ptCount val="3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6</c:v>
                </c:pt>
                <c:pt idx="15">
                  <c:v>3</c:v>
                </c:pt>
                <c:pt idx="16">
                  <c:v>6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7</c:v>
                </c:pt>
                <c:pt idx="21">
                  <c:v>4</c:v>
                </c:pt>
                <c:pt idx="22">
                  <c:v>15</c:v>
                </c:pt>
                <c:pt idx="23">
                  <c:v>5</c:v>
                </c:pt>
                <c:pt idx="24">
                  <c:v>8</c:v>
                </c:pt>
                <c:pt idx="25">
                  <c:v>4</c:v>
                </c:pt>
                <c:pt idx="26">
                  <c:v>7</c:v>
                </c:pt>
                <c:pt idx="27">
                  <c:v>11</c:v>
                </c:pt>
                <c:pt idx="28">
                  <c:v>4</c:v>
                </c:pt>
                <c:pt idx="29">
                  <c:v>9</c:v>
                </c:pt>
                <c:pt idx="30">
                  <c:v>2</c:v>
                </c:pt>
                <c:pt idx="31">
                  <c:v>4</c:v>
                </c:pt>
                <c:pt idx="32">
                  <c:v>3</c:v>
                </c:pt>
                <c:pt idx="3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11293696"/>
        <c:axId val="211295616"/>
      </c:barChart>
      <c:catAx>
        <c:axId val="21129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AR"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Semanas epidemiológicas</a:t>
                </a:r>
              </a:p>
            </c:rich>
          </c:tx>
          <c:layout>
            <c:manualLayout>
              <c:xMode val="edge"/>
              <c:yMode val="edge"/>
              <c:x val="0.46231961840093483"/>
              <c:y val="0.910444596519963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AR" sz="1000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211295616"/>
        <c:crosses val="autoZero"/>
        <c:auto val="1"/>
        <c:lblAlgn val="ctr"/>
        <c:lblOffset val="100"/>
        <c:noMultiLvlLbl val="0"/>
      </c:catAx>
      <c:valAx>
        <c:axId val="211295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AR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211293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835718435034065E-2"/>
          <c:y val="3.6870688140224456E-2"/>
          <c:w val="0.28403379351753433"/>
          <c:h val="6.8729876482268859E-2"/>
        </c:manualLayout>
      </c:layout>
      <c:overlay val="0"/>
      <c:txPr>
        <a:bodyPr/>
        <a:lstStyle/>
        <a:p>
          <a:pPr>
            <a:defRPr lang="es-AR" sz="1000" b="1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71381083351407E-2"/>
          <c:y val="2.9710782555058331E-2"/>
          <c:w val="0.72940806065747332"/>
          <c:h val="0.827487822091434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'2018_2019'!$A$5</c:f>
              <c:strCache>
                <c:ptCount val="1"/>
                <c:pt idx="0">
                  <c:v>Rota virus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'2018_2019'!$BB$5:$CG$5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'2018_2019'!$A$6</c:f>
              <c:strCache>
                <c:ptCount val="1"/>
                <c:pt idx="0">
                  <c:v>Adenovirus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'2018_2019'!$BB$6:$CG$6</c:f>
              <c:numCache>
                <c:formatCode>General</c:formatCode>
                <c:ptCount val="32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'2018_2019'!$A$7</c:f>
              <c:strCache>
                <c:ptCount val="1"/>
                <c:pt idx="0">
                  <c:v>Campilobacter sp</c:v>
                </c:pt>
              </c:strCache>
            </c:strRef>
          </c:tx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'2018_2019'!$BB$7:$CG$7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3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2</c:v>
                </c:pt>
              </c:numCache>
            </c:numRef>
          </c:val>
        </c:ser>
        <c:ser>
          <c:idx val="3"/>
          <c:order val="3"/>
          <c:tx>
            <c:strRef>
              <c:f>'2018_2019'!$A$8</c:f>
              <c:strCache>
                <c:ptCount val="1"/>
                <c:pt idx="0">
                  <c:v>E. Coli EPEC</c:v>
                </c:pt>
              </c:strCache>
            </c:strRef>
          </c:tx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'2018_2019'!$BB$8:$CG$8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4"/>
          <c:order val="4"/>
          <c:tx>
            <c:strRef>
              <c:f>'2018_2019'!$A$9</c:f>
              <c:strCache>
                <c:ptCount val="1"/>
                <c:pt idx="0">
                  <c:v>Salmonella</c:v>
                </c:pt>
              </c:strCache>
            </c:strRef>
          </c:tx>
          <c:spPr>
            <a:solidFill>
              <a:srgbClr val="EEE244"/>
            </a:solidFill>
          </c:spPr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'2018_2019'!$BB$9:$CG$9</c:f>
              <c:numCache>
                <c:formatCode>General</c:formatCode>
                <c:ptCount val="32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0</c:v>
                </c:pt>
              </c:numCache>
            </c:numRef>
          </c:val>
        </c:ser>
        <c:ser>
          <c:idx val="5"/>
          <c:order val="5"/>
          <c:tx>
            <c:strRef>
              <c:f>'2018_2019'!$A$10</c:f>
              <c:strCache>
                <c:ptCount val="1"/>
                <c:pt idx="0">
                  <c:v>Shigella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'2018_2019'!$BB$10:$CG$10</c:f>
              <c:numCache>
                <c:formatCode>General</c:formatCode>
                <c:ptCount val="32"/>
                <c:pt idx="0">
                  <c:v>31</c:v>
                </c:pt>
                <c:pt idx="1">
                  <c:v>16</c:v>
                </c:pt>
                <c:pt idx="2">
                  <c:v>13</c:v>
                </c:pt>
                <c:pt idx="3">
                  <c:v>17</c:v>
                </c:pt>
                <c:pt idx="4">
                  <c:v>38</c:v>
                </c:pt>
                <c:pt idx="5">
                  <c:v>22</c:v>
                </c:pt>
                <c:pt idx="6">
                  <c:v>27</c:v>
                </c:pt>
                <c:pt idx="7">
                  <c:v>25</c:v>
                </c:pt>
                <c:pt idx="8">
                  <c:v>20</c:v>
                </c:pt>
                <c:pt idx="9">
                  <c:v>11</c:v>
                </c:pt>
                <c:pt idx="10">
                  <c:v>11</c:v>
                </c:pt>
                <c:pt idx="11">
                  <c:v>8</c:v>
                </c:pt>
                <c:pt idx="12">
                  <c:v>12</c:v>
                </c:pt>
                <c:pt idx="13">
                  <c:v>5</c:v>
                </c:pt>
                <c:pt idx="14">
                  <c:v>6</c:v>
                </c:pt>
                <c:pt idx="15">
                  <c:v>9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1</c:v>
                </c:pt>
                <c:pt idx="25">
                  <c:v>4</c:v>
                </c:pt>
                <c:pt idx="26">
                  <c:v>6</c:v>
                </c:pt>
                <c:pt idx="27">
                  <c:v>3</c:v>
                </c:pt>
                <c:pt idx="28">
                  <c:v>7</c:v>
                </c:pt>
                <c:pt idx="29">
                  <c:v>4</c:v>
                </c:pt>
                <c:pt idx="30">
                  <c:v>4</c:v>
                </c:pt>
                <c:pt idx="31">
                  <c:v>5</c:v>
                </c:pt>
              </c:numCache>
            </c:numRef>
          </c:val>
        </c:ser>
        <c:ser>
          <c:idx val="6"/>
          <c:order val="6"/>
          <c:tx>
            <c:strRef>
              <c:f>'2018_2019'!$A$11</c:f>
              <c:strCache>
                <c:ptCount val="1"/>
                <c:pt idx="0">
                  <c:v>Vibrio no O1</c:v>
                </c:pt>
              </c:strCache>
            </c:strRef>
          </c:tx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'2018_2019'!$BB$11:$CG$11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7"/>
          <c:order val="7"/>
          <c:tx>
            <c:strRef>
              <c:f>'2018_2019'!$A$12</c:f>
              <c:strCache>
                <c:ptCount val="1"/>
                <c:pt idx="0">
                  <c:v>Vibrio O1</c:v>
                </c:pt>
              </c:strCache>
            </c:strRef>
          </c:tx>
          <c:invertIfNegative val="0"/>
          <c:cat>
            <c:numRef>
              <c:f>'2018_2019'!$BB$4:$CG$4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cat>
          <c:val>
            <c:numRef>
              <c:f>'2018_2019'!$BB$12:$CG$12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210214272"/>
        <c:axId val="210220544"/>
      </c:barChart>
      <c:catAx>
        <c:axId val="210214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s-ES" sz="1200">
                    <a:latin typeface="Arial" pitchFamily="34" charset="0"/>
                    <a:cs typeface="Arial" pitchFamily="34" charset="0"/>
                  </a:rPr>
                  <a:t>Semanas Epidemiológicas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210220544"/>
        <c:crosses val="autoZero"/>
        <c:auto val="1"/>
        <c:lblAlgn val="ctr"/>
        <c:lblOffset val="100"/>
        <c:noMultiLvlLbl val="0"/>
      </c:catAx>
      <c:valAx>
        <c:axId val="210220544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Nº de muestras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210214272"/>
        <c:crosses val="autoZero"/>
        <c:crossBetween val="between"/>
      </c:valAx>
      <c:spPr>
        <a:noFill/>
      </c:spPr>
    </c:plotArea>
    <c:legend>
      <c:legendPos val="r"/>
      <c:legendEntry>
        <c:idx val="7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8997139359135571"/>
          <c:y val="0.13576288575438891"/>
          <c:w val="0.2023044114199084"/>
          <c:h val="0.64099674591035838"/>
        </c:manualLayout>
      </c:layout>
      <c:overlay val="0"/>
      <c:txPr>
        <a:bodyPr/>
        <a:lstStyle/>
        <a:p>
          <a:pPr>
            <a:defRPr sz="1400" b="0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Hoja3!$A$26</c:f>
              <c:strCache>
                <c:ptCount val="1"/>
                <c:pt idx="0">
                  <c:v>Bacterianas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Hoja3!$B$25:$F$25</c:f>
              <c:strCache>
                <c:ptCount val="5"/>
                <c:pt idx="0">
                  <c:v>0 a 4</c:v>
                </c:pt>
                <c:pt idx="1">
                  <c:v>5 a 9</c:v>
                </c:pt>
                <c:pt idx="2">
                  <c:v>10 a 14</c:v>
                </c:pt>
                <c:pt idx="3">
                  <c:v>15 a 44</c:v>
                </c:pt>
                <c:pt idx="4">
                  <c:v>45 y más</c:v>
                </c:pt>
              </c:strCache>
            </c:strRef>
          </c:cat>
          <c:val>
            <c:numRef>
              <c:f>Hoja3!$B$26:$F$26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Hoja3!$A$27</c:f>
              <c:strCache>
                <c:ptCount val="1"/>
                <c:pt idx="0">
                  <c:v>Virales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Hoja3!$B$25:$F$25</c:f>
              <c:strCache>
                <c:ptCount val="5"/>
                <c:pt idx="0">
                  <c:v>0 a 4</c:v>
                </c:pt>
                <c:pt idx="1">
                  <c:v>5 a 9</c:v>
                </c:pt>
                <c:pt idx="2">
                  <c:v>10 a 14</c:v>
                </c:pt>
                <c:pt idx="3">
                  <c:v>15 a 44</c:v>
                </c:pt>
                <c:pt idx="4">
                  <c:v>45 y más</c:v>
                </c:pt>
              </c:strCache>
            </c:strRef>
          </c:cat>
          <c:val>
            <c:numRef>
              <c:f>Hoja3!$B$27:$F$27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986688"/>
        <c:axId val="209988608"/>
      </c:barChart>
      <c:catAx>
        <c:axId val="20998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Grupos de edad</a:t>
                </a:r>
              </a:p>
            </c:rich>
          </c:tx>
          <c:overlay val="0"/>
        </c:title>
        <c:majorTickMark val="out"/>
        <c:minorTickMark val="none"/>
        <c:tickLblPos val="nextTo"/>
        <c:crossAx val="209988608"/>
        <c:crosses val="autoZero"/>
        <c:auto val="1"/>
        <c:lblAlgn val="ctr"/>
        <c:lblOffset val="100"/>
        <c:noMultiLvlLbl val="0"/>
      </c:catAx>
      <c:valAx>
        <c:axId val="20998860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9986688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0.69261</cdr:x>
      <cdr:y>0.0225</cdr:y>
    </cdr:from>
    <cdr:to>
      <cdr:x>0.98747</cdr:x>
      <cdr:y>0.07648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39242" y="63987"/>
          <a:ext cx="2741333" cy="153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AR" sz="1000" b="1" dirty="0" smtClean="0">
              <a:latin typeface="Arial" pitchFamily="34" charset="0"/>
              <a:cs typeface="Arial" pitchFamily="34" charset="0"/>
            </a:rPr>
            <a:t>n=112</a:t>
          </a:r>
          <a:r>
            <a:rPr lang="es-AR" sz="1000" b="1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s-AR" sz="1000" b="1" dirty="0" smtClean="0">
              <a:latin typeface="Arial" pitchFamily="34" charset="0"/>
              <a:cs typeface="Arial" pitchFamily="34" charset="0"/>
            </a:rPr>
            <a:t>n=78</a:t>
          </a:r>
          <a:r>
            <a:rPr lang="es-AR" sz="1000" b="1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s-AR" sz="1000" b="1" dirty="0" smtClean="0">
              <a:latin typeface="Arial" pitchFamily="34" charset="0"/>
              <a:cs typeface="Arial" pitchFamily="34" charset="0"/>
            </a:rPr>
            <a:t>n=38</a:t>
          </a:r>
          <a:endParaRPr lang="es-AR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0.69261</cdr:x>
      <cdr:y>0.0225</cdr:y>
    </cdr:from>
    <cdr:to>
      <cdr:x>0.98747</cdr:x>
      <cdr:y>0.07648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238487" y="80185"/>
          <a:ext cx="3081573" cy="192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AR" sz="1000" b="1" dirty="0" smtClean="0">
              <a:latin typeface="Arial" pitchFamily="34" charset="0"/>
              <a:cs typeface="Arial" pitchFamily="34" charset="0"/>
            </a:rPr>
            <a:t>n=5</a:t>
          </a:r>
          <a:r>
            <a:rPr lang="es-AR" sz="1000" b="1" baseline="0" dirty="0" smtClean="0">
              <a:latin typeface="Arial" pitchFamily="34" charset="0"/>
              <a:cs typeface="Arial" pitchFamily="34" charset="0"/>
            </a:rPr>
            <a:t>  </a:t>
          </a:r>
          <a:r>
            <a:rPr lang="es-AR" sz="1000" b="1" dirty="0" smtClean="0">
              <a:latin typeface="Arial" pitchFamily="34" charset="0"/>
              <a:cs typeface="Arial" pitchFamily="34" charset="0"/>
            </a:rPr>
            <a:t>n=7  n=2</a:t>
          </a:r>
          <a:endParaRPr lang="es-AR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4B6F1-59E8-4FF5-8758-C626955B88CB}" type="datetimeFigureOut">
              <a:rPr lang="es-AR" smtClean="0"/>
              <a:t>28/08/2019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D4B0-A508-4CB1-911F-28D2AE2E85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71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1BF2-DD7D-4834-B13D-3E5EDDCFDF0E}" type="slidenum">
              <a:rPr lang="es-AR" smtClean="0">
                <a:solidFill>
                  <a:prstClr val="black"/>
                </a:solidFill>
              </a:rPr>
              <a:pPr/>
              <a:t>9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7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0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5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5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5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76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4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0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4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5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77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1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40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90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2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44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2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52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02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4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8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62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10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9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5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81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45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29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11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6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1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5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50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38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0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4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3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4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0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8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34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03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3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55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47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297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47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6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0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8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71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8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1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86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2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2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11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27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7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53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FCEA4C0B-EB39-4B71-BA6E-82A1E56A5B61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AB24B568-BDCE-459A-8A2C-B1BEBE1A10AC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7B80C48F-80A5-49AE-BD9A-42E12FA6A2B0}" type="datetimeFigureOut">
              <a:rPr lang="es-ES" smtClean="0">
                <a:solidFill>
                  <a:prstClr val="black"/>
                </a:solidFill>
              </a:rPr>
              <a:pPr/>
              <a:t>28/08/2019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8E5EBDEC-E104-4969-939D-7CC7F26A34F8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0" y="5088835"/>
            <a:ext cx="12192000" cy="1766488"/>
          </a:xfrm>
          <a:prstGeom prst="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4000">
                <a:schemeClr val="tx1">
                  <a:alpha val="40000"/>
                </a:schemeClr>
              </a:gs>
              <a:gs pos="73000">
                <a:schemeClr val="tx1">
                  <a:alpha val="60000"/>
                </a:scheme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28534"/>
            <a:ext cx="3379968" cy="626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 userDrawn="1"/>
        </p:nvSpPr>
        <p:spPr>
          <a:xfrm>
            <a:off x="3764281" y="6347804"/>
            <a:ext cx="498215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8A002"/>
                </a:solidFill>
                <a:latin typeface="Impact" panose="020B0806030902050204" pitchFamily="34" charset="0"/>
              </a:rPr>
              <a:t>SALA DE </a:t>
            </a:r>
            <a:r>
              <a:rPr lang="es-AR" sz="2400" dirty="0" smtClean="0">
                <a:solidFill>
                  <a:srgbClr val="FFC000"/>
                </a:solidFill>
                <a:latin typeface="Impact" panose="020B0806030902050204" pitchFamily="34" charset="0"/>
              </a:rPr>
              <a:t>SITUACION</a:t>
            </a:r>
            <a:r>
              <a:rPr lang="es-AR" sz="2400" dirty="0" smtClean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AR" sz="2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 SALUD</a:t>
            </a:r>
            <a:endParaRPr lang="es-ES" sz="2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269365" y="6414051"/>
            <a:ext cx="382987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000" dirty="0" smtClean="0">
                <a:solidFill>
                  <a:srgbClr val="99FF33"/>
                </a:solidFill>
                <a:latin typeface="Impact" panose="020B0806030902050204" pitchFamily="34" charset="0"/>
              </a:rPr>
              <a:t>Dirección de Epidemiología</a:t>
            </a:r>
            <a:endParaRPr lang="es-ES" sz="2000" dirty="0">
              <a:solidFill>
                <a:srgbClr val="99FF33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251792" y="212038"/>
            <a:ext cx="11728175" cy="6016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redondeado 11"/>
          <p:cNvSpPr/>
          <p:nvPr userDrawn="1"/>
        </p:nvSpPr>
        <p:spPr>
          <a:xfrm>
            <a:off x="251792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Rectángulo redondeado 12"/>
          <p:cNvSpPr/>
          <p:nvPr userDrawn="1"/>
        </p:nvSpPr>
        <p:spPr>
          <a:xfrm>
            <a:off x="9382541" y="439239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 userDrawn="1"/>
        </p:nvSpPr>
        <p:spPr>
          <a:xfrm>
            <a:off x="251792" y="437984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 userDrawn="1"/>
        </p:nvSpPr>
        <p:spPr>
          <a:xfrm>
            <a:off x="9382541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14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0" y="5088835"/>
            <a:ext cx="12192000" cy="1766488"/>
          </a:xfrm>
          <a:prstGeom prst="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4000">
                <a:schemeClr val="tx1">
                  <a:alpha val="40000"/>
                </a:schemeClr>
              </a:gs>
              <a:gs pos="73000">
                <a:schemeClr val="tx1">
                  <a:alpha val="60000"/>
                </a:scheme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28596"/>
            <a:ext cx="3379968" cy="626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 userDrawn="1"/>
        </p:nvSpPr>
        <p:spPr>
          <a:xfrm>
            <a:off x="3764281" y="6347866"/>
            <a:ext cx="498215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8A002"/>
                </a:solidFill>
                <a:latin typeface="Impact" panose="020B0806030902050204" pitchFamily="34" charset="0"/>
              </a:rPr>
              <a:t>SALA DE </a:t>
            </a:r>
            <a:r>
              <a:rPr lang="es-AR" sz="2400" dirty="0" smtClean="0">
                <a:solidFill>
                  <a:srgbClr val="FFC000"/>
                </a:solidFill>
                <a:latin typeface="Impact" panose="020B0806030902050204" pitchFamily="34" charset="0"/>
              </a:rPr>
              <a:t>SITUACION</a:t>
            </a:r>
            <a:r>
              <a:rPr lang="es-AR" sz="2400" dirty="0" smtClean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AR" sz="2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 SALUD</a:t>
            </a:r>
            <a:endParaRPr lang="es-ES" sz="2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269406" y="6414051"/>
            <a:ext cx="382987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000" dirty="0" smtClean="0">
                <a:solidFill>
                  <a:srgbClr val="99FF33"/>
                </a:solidFill>
                <a:latin typeface="Impact" panose="020B0806030902050204" pitchFamily="34" charset="0"/>
              </a:rPr>
              <a:t>Dirección de Epidemiología</a:t>
            </a:r>
            <a:endParaRPr lang="es-ES" sz="2000" dirty="0">
              <a:solidFill>
                <a:srgbClr val="99FF33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251792" y="212038"/>
            <a:ext cx="11728175" cy="6016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redondeado 11"/>
          <p:cNvSpPr/>
          <p:nvPr userDrawn="1"/>
        </p:nvSpPr>
        <p:spPr>
          <a:xfrm>
            <a:off x="251792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Rectángulo redondeado 12"/>
          <p:cNvSpPr/>
          <p:nvPr userDrawn="1"/>
        </p:nvSpPr>
        <p:spPr>
          <a:xfrm>
            <a:off x="9382541" y="439239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 userDrawn="1"/>
        </p:nvSpPr>
        <p:spPr>
          <a:xfrm>
            <a:off x="251792" y="437984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 userDrawn="1"/>
        </p:nvSpPr>
        <p:spPr>
          <a:xfrm>
            <a:off x="9382541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0" y="5088835"/>
            <a:ext cx="12192000" cy="1766488"/>
          </a:xfrm>
          <a:prstGeom prst="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4000">
                <a:schemeClr val="tx1">
                  <a:alpha val="40000"/>
                </a:schemeClr>
              </a:gs>
              <a:gs pos="73000">
                <a:schemeClr val="tx1">
                  <a:alpha val="60000"/>
                </a:scheme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0" y="6228596"/>
            <a:ext cx="3379968" cy="626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 userDrawn="1"/>
        </p:nvSpPr>
        <p:spPr>
          <a:xfrm>
            <a:off x="3764281" y="6347866"/>
            <a:ext cx="498215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8A002"/>
                </a:solidFill>
                <a:latin typeface="Impact" panose="020B0806030902050204" pitchFamily="34" charset="0"/>
              </a:rPr>
              <a:t>SALA DE </a:t>
            </a:r>
            <a:r>
              <a:rPr lang="es-AR" sz="2400" dirty="0" smtClean="0">
                <a:solidFill>
                  <a:srgbClr val="FFC000"/>
                </a:solidFill>
                <a:latin typeface="Impact" panose="020B0806030902050204" pitchFamily="34" charset="0"/>
              </a:rPr>
              <a:t>SITUACION</a:t>
            </a:r>
            <a:r>
              <a:rPr lang="es-AR" sz="2400" dirty="0" smtClean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AR" sz="2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 SALUD</a:t>
            </a:r>
            <a:endParaRPr lang="es-ES" sz="2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269406" y="6414051"/>
            <a:ext cx="382987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000" dirty="0" smtClean="0">
                <a:solidFill>
                  <a:srgbClr val="99FF33"/>
                </a:solidFill>
                <a:latin typeface="Impact" panose="020B0806030902050204" pitchFamily="34" charset="0"/>
              </a:rPr>
              <a:t>Dirección de Epidemiología</a:t>
            </a:r>
            <a:endParaRPr lang="es-ES" sz="2000" dirty="0">
              <a:solidFill>
                <a:srgbClr val="99FF33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251792" y="212038"/>
            <a:ext cx="11728175" cy="6016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redondeado 11"/>
          <p:cNvSpPr/>
          <p:nvPr userDrawn="1"/>
        </p:nvSpPr>
        <p:spPr>
          <a:xfrm>
            <a:off x="251792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Rectángulo redondeado 12"/>
          <p:cNvSpPr/>
          <p:nvPr userDrawn="1"/>
        </p:nvSpPr>
        <p:spPr>
          <a:xfrm>
            <a:off x="9382541" y="439239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 userDrawn="1"/>
        </p:nvSpPr>
        <p:spPr>
          <a:xfrm>
            <a:off x="251792" y="437984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 userDrawn="1"/>
        </p:nvSpPr>
        <p:spPr>
          <a:xfrm>
            <a:off x="9382541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0" y="5088835"/>
            <a:ext cx="12192000" cy="1766488"/>
          </a:xfrm>
          <a:prstGeom prst="rect">
            <a:avLst/>
          </a:prstGeom>
          <a:gradFill>
            <a:gsLst>
              <a:gs pos="0">
                <a:schemeClr val="tx1">
                  <a:alpha val="7000"/>
                </a:schemeClr>
              </a:gs>
              <a:gs pos="44000">
                <a:schemeClr val="tx1">
                  <a:alpha val="40000"/>
                </a:schemeClr>
              </a:gs>
              <a:gs pos="73000">
                <a:schemeClr val="tx1">
                  <a:alpha val="60000"/>
                </a:schemeClr>
              </a:gs>
              <a:gs pos="100000">
                <a:schemeClr val="tx1">
                  <a:alpha val="6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0" y="6228534"/>
            <a:ext cx="3379968" cy="626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 userDrawn="1"/>
        </p:nvSpPr>
        <p:spPr>
          <a:xfrm>
            <a:off x="3764281" y="6347804"/>
            <a:ext cx="498215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8A002"/>
                </a:solidFill>
                <a:latin typeface="Impact" panose="020B0806030902050204" pitchFamily="34" charset="0"/>
              </a:rPr>
              <a:t>SALA DE </a:t>
            </a:r>
            <a:r>
              <a:rPr lang="es-AR" sz="2400" dirty="0" smtClean="0">
                <a:solidFill>
                  <a:srgbClr val="FFC000"/>
                </a:solidFill>
                <a:latin typeface="Impact" panose="020B0806030902050204" pitchFamily="34" charset="0"/>
              </a:rPr>
              <a:t>SITUACION</a:t>
            </a:r>
            <a:r>
              <a:rPr lang="es-AR" sz="2400" dirty="0" smtClean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AR" sz="2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 SALUD</a:t>
            </a:r>
            <a:endParaRPr lang="es-ES" sz="24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269365" y="6414051"/>
            <a:ext cx="382987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AR" sz="2000" dirty="0" smtClean="0">
                <a:solidFill>
                  <a:srgbClr val="99FF33"/>
                </a:solidFill>
                <a:latin typeface="Impact" panose="020B0806030902050204" pitchFamily="34" charset="0"/>
              </a:rPr>
              <a:t>Dirección de Epidemiología</a:t>
            </a:r>
            <a:endParaRPr lang="es-ES" sz="2000" dirty="0">
              <a:solidFill>
                <a:srgbClr val="99FF33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251792" y="212038"/>
            <a:ext cx="11728175" cy="6016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redondeado 11"/>
          <p:cNvSpPr/>
          <p:nvPr userDrawn="1"/>
        </p:nvSpPr>
        <p:spPr>
          <a:xfrm>
            <a:off x="251792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Rectángulo redondeado 12"/>
          <p:cNvSpPr/>
          <p:nvPr userDrawn="1"/>
        </p:nvSpPr>
        <p:spPr>
          <a:xfrm>
            <a:off x="9382541" y="439239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 userDrawn="1"/>
        </p:nvSpPr>
        <p:spPr>
          <a:xfrm>
            <a:off x="251792" y="4379844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 userDrawn="1"/>
        </p:nvSpPr>
        <p:spPr>
          <a:xfrm>
            <a:off x="9382541" y="212035"/>
            <a:ext cx="2597427" cy="18420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67"/>
            <a:ext cx="12192000" cy="68514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8780" y="0"/>
            <a:ext cx="3091544" cy="573314"/>
          </a:xfrm>
          <a:prstGeom prst="rect">
            <a:avLst/>
          </a:prstGeom>
        </p:spPr>
      </p:pic>
      <p:sp>
        <p:nvSpPr>
          <p:cNvPr id="10" name="Rectángulo redondeado 9"/>
          <p:cNvSpPr/>
          <p:nvPr userDrawn="1"/>
        </p:nvSpPr>
        <p:spPr>
          <a:xfrm>
            <a:off x="372956" y="515256"/>
            <a:ext cx="11692511" cy="608874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3540867" y="116113"/>
            <a:ext cx="8524601" cy="251097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3107325" y="286657"/>
            <a:ext cx="624115" cy="624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Rectángulo redondeado 12"/>
          <p:cNvSpPr/>
          <p:nvPr userDrawn="1"/>
        </p:nvSpPr>
        <p:spPr>
          <a:xfrm>
            <a:off x="372960" y="4891314"/>
            <a:ext cx="1886857" cy="1712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 userDrawn="1"/>
        </p:nvSpPr>
        <p:spPr>
          <a:xfrm>
            <a:off x="10178613" y="4891314"/>
            <a:ext cx="1886857" cy="1712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CuadroTexto 14"/>
          <p:cNvSpPr txBox="1"/>
          <p:nvPr userDrawn="1"/>
        </p:nvSpPr>
        <p:spPr>
          <a:xfrm rot="16200000">
            <a:off x="-2960869" y="3420609"/>
            <a:ext cx="6287153" cy="400110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7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prstClr val="white">
                    <a:lumMod val="95000"/>
                  </a:prstClr>
                </a:solidFill>
                <a:latin typeface="Impact" panose="020B0806030902050204" pitchFamily="34" charset="0"/>
              </a:rPr>
              <a:t>Dirección de Epidemiología  - SALA DE SITUACION DE SALUD </a:t>
            </a:r>
          </a:p>
        </p:txBody>
      </p:sp>
      <p:sp>
        <p:nvSpPr>
          <p:cNvPr id="16" name="Rectángulo redondeado 15"/>
          <p:cNvSpPr/>
          <p:nvPr userDrawn="1"/>
        </p:nvSpPr>
        <p:spPr>
          <a:xfrm>
            <a:off x="369807" y="515256"/>
            <a:ext cx="1886857" cy="1712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CORREDORES/COQUE/COQUE-2019.xlsx" TargetMode="Externa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framirez\Desktop\2019\CORREDORES\PATOLOGIAS-EDADES.xlsx!COQ!%5bPATOLOGIAS-EDADES.xlsx%5dCOQ%204%20Gr&#225;fico" TargetMode="External"/><Relationship Id="rId5" Type="http://schemas.openxmlformats.org/officeDocument/2006/relationships/image" Target="../media/image22.emf"/><Relationship Id="rId4" Type="http://schemas.openxmlformats.org/officeDocument/2006/relationships/oleObject" Target="file:///C:\Users\framirez\Desktop\2019\CORREDORES\COQUE\COQUE-2019.xlsx!ACUMULADO%20SEM!%5bCOQUE-2019.xlsx%5dACUMULADO%20SEM%20Chart%2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CORREDORES\DM5\DM5-PROV-2019.xlsx!SEMANAL!%5bDM5-PROV-2019.xlsx%5dSEMANAL%20Chart%206" TargetMode="Externa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CORREDORES\VARICELA\VARICELA%20_2019.xlsx!SEMANAL!%5bVARICELA%20_2019.xlsx%5dSEMANAL%20Chart%206" TargetMode="Externa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emf"/><Relationship Id="rId5" Type="http://schemas.openxmlformats.org/officeDocument/2006/relationships/oleObject" Target="file:///C:\Users\framirez\Desktop\2019\CORREDORES\PAROTI\PAROTI-2019.xlsx!SEMANAL!%5bPAROTI-2019.xlsx%5dSEMANAL%20Chart%206" TargetMode="Externa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MENINGITIS\meningitis%20para%20sala%202019.xlsx!Hoja3!%5bmeningitis%20para%20sala%202019.xlsx%5dHoja3%202%20Gr&#225;fico" TargetMode="Externa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file:///C:\Users\framirez\Desktop\2019\MENINGITIS\ANALISIS-MEN-2019.xlsx!Curva!F48C11:F55C12" TargetMode="Externa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MENINGITIS\MENINGITIS%20BACT-2019.xlsx!ACUMULADO%20SEM!%5bMENINGITIS%20BACT-2019.xlsx%5dACUMULADO%20SEM%20Chart%201" TargetMode="Externa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5" Type="http://schemas.openxmlformats.org/officeDocument/2006/relationships/oleObject" Target="file:///C:\Users\framirez\Desktop\2019\MENINGITIS\MENINGITIS%20VIRAL-2019.xlsx!ACUMULADO%20SEM!%5bMENINGITIS%20VIRAL-2019.xlsx%5dACUMULADO%20SEM%20Chart%201" TargetMode="Externa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CORREDORES\NEUMONIA\NEUM-PROV-2019.xlsx!SEMANAL!%5bNEUM-PROV-2019.xlsx%5dSEMANAL%20Chart%206" TargetMode="Externa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CORREDORES\ETI\ETI-PROV-2019.xlsx!SEMANAL!%5bETI-PROV-2019.xlsx%5dSEMANAL%20Chart%206" TargetMode="Externa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file:///C:\Users\framirez\Desktop\2019\CORREDORES\ETI\ETI-APO-2019.xlsx!SEMANAL!%5bETI-APO-2019.xlsx%5dSEMANAL%20Chart%206" TargetMode="External"/><Relationship Id="rId7" Type="http://schemas.openxmlformats.org/officeDocument/2006/relationships/oleObject" Target="file:///C:\Users\framirez\Desktop\2019\CORREDORES\ETI\ETI-APC-2019.xlsx!SEMANAL!%5bETI-APC-2019.xlsx%5dSEMANAL%20Chart%206" TargetMode="Externa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file:///C:\Users\framirez\Desktop\2019\CORREDORES\ETI\ETI-APE-2019.xlsx!SEMANAL!%5bETI-APE-2019.xlsx%5dSEMANAL%20Chart%206" TargetMode="Externa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file:///C:\Users\framirez\Desktop\2019\CORREDORES\ETI\ETI-APS-2019.xlsx!SEMANAL!%5bETI-APS-2019.xlsx%5dSEMANAL%20Chart%2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CORREDORES\PATOLOGIAS-EDADES.xlsx!eti!%5bPATOLOGIAS-EDADES.xlsx%5deti%202%20Gr&#225;fico" TargetMode="Externa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mirez\Desktop\2019\CORREDORES\BQL\BRONQ_PROV_2019.xlsx!SEMANAL!%5bBRONQ_PROV_2019.xlsx%5dSEMANAL%20Chart%206" TargetMode="Externa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file:///C:\Users\framirez\Desktop\2019\CORREDORES\BQL\BRONQ-O%202019.xls!SEMANAL!%5bBRONQ-O%202019.xls%5dSEMANAL%20Chart%206" TargetMode="External"/><Relationship Id="rId7" Type="http://schemas.openxmlformats.org/officeDocument/2006/relationships/oleObject" Target="file:///C:\Users\framirez\Desktop\2019\CORREDORES\BQL\BRONQ-C%202019.xls!SEMANAL!%5bBRONQ-C%202019.xls%5dSEMANAL%20Chart%206" TargetMode="Externa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file:///C:\Users\framirez\Desktop\2019\CORREDORES\BQL\BRONQ-E%202019.xls!SEMANAL!%5bBRONQ-E%202019.xls%5dSEMANAL%20Chart%206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file:///C:\Users\framirez\Desktop\2019\CORREDORES\BQL\BRONQ-S%202019.xls!SEMANAL!%5bBRONQ-S%202019.xls%5dSEMANAL%20Chart%20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file:///C:\Users\framirez\Desktop\2019\CORREDORES\BQL\BQL-H-EPERON-2019.xlsx!SEMANAL!%5bBQL-H-EPERON-2019.xlsx%5dSEMANAL%20Chart%206" TargetMode="External"/><Relationship Id="rId7" Type="http://schemas.openxmlformats.org/officeDocument/2006/relationships/oleObject" Target="file:///C:\Users\framirez\Desktop\2019\CORREDORES\BQL\BQL-H-AVELL-2019.xls!SEMANAL!%5bBQL-H-AVELL-2019.xls%5dSEMANAL%20Chart%206" TargetMode="Externa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file:///C:\Users\framirez\Desktop\2019\CORREDORES\BQL\BQL-H-CONCEP-2019.xlsx!SEMANAL!%5bBQL-H-CONCEP-2019.xlsx%5dSEMANAL%20Chart%206" TargetMode="Externa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file:///C:\Users\framirez\Desktop\2019\CORREDORES\BQL\BQL-H-NI&#209;OS-2019.xlsx!SEMANAL!%5bBQL-H-NI&#209;OS-2019.xlsx%5dSEMANAL%20Chart%2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52 Grupo"/>
          <p:cNvGrpSpPr/>
          <p:nvPr/>
        </p:nvGrpSpPr>
        <p:grpSpPr>
          <a:xfrm>
            <a:off x="6202108" y="143598"/>
            <a:ext cx="648000" cy="648000"/>
            <a:chOff x="1487606" y="167640"/>
            <a:chExt cx="6250675" cy="6219512"/>
          </a:xfrm>
          <a:solidFill>
            <a:schemeClr val="bg1"/>
          </a:solidFill>
          <a:effectLst>
            <a:outerShdw blurRad="50800" dist="76200" dir="2700000" algn="tl" rotWithShape="0">
              <a:prstClr val="black">
                <a:alpha val="53000"/>
              </a:prstClr>
            </a:outerShdw>
          </a:effectLst>
        </p:grpSpPr>
        <p:sp>
          <p:nvSpPr>
            <p:cNvPr id="7" name="53 Forma libre"/>
            <p:cNvSpPr/>
            <p:nvPr/>
          </p:nvSpPr>
          <p:spPr>
            <a:xfrm>
              <a:off x="4617720" y="167640"/>
              <a:ext cx="899160" cy="2438400"/>
            </a:xfrm>
            <a:custGeom>
              <a:avLst/>
              <a:gdLst>
                <a:gd name="connsiteX0" fmla="*/ 0 w 899160"/>
                <a:gd name="connsiteY0" fmla="*/ 0 h 2438400"/>
                <a:gd name="connsiteX1" fmla="*/ 685800 w 899160"/>
                <a:gd name="connsiteY1" fmla="*/ 2438400 h 2438400"/>
                <a:gd name="connsiteX2" fmla="*/ 899160 w 899160"/>
                <a:gd name="connsiteY2" fmla="*/ 274320 h 2438400"/>
                <a:gd name="connsiteX3" fmla="*/ 0 w 89916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160" h="2438400">
                  <a:moveTo>
                    <a:pt x="0" y="0"/>
                  </a:moveTo>
                  <a:lnTo>
                    <a:pt x="685800" y="2438400"/>
                  </a:lnTo>
                  <a:lnTo>
                    <a:pt x="899160" y="274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8" name="54 Forma libre"/>
            <p:cNvSpPr/>
            <p:nvPr/>
          </p:nvSpPr>
          <p:spPr>
            <a:xfrm>
              <a:off x="5513696" y="395785"/>
              <a:ext cx="996286" cy="2442949"/>
            </a:xfrm>
            <a:custGeom>
              <a:avLst/>
              <a:gdLst>
                <a:gd name="connsiteX0" fmla="*/ 232011 w 996286"/>
                <a:gd name="connsiteY0" fmla="*/ 0 h 2442949"/>
                <a:gd name="connsiteX1" fmla="*/ 0 w 996286"/>
                <a:gd name="connsiteY1" fmla="*/ 2442949 h 2442949"/>
                <a:gd name="connsiteX2" fmla="*/ 996286 w 996286"/>
                <a:gd name="connsiteY2" fmla="*/ 518615 h 2442949"/>
                <a:gd name="connsiteX3" fmla="*/ 232011 w 996286"/>
                <a:gd name="connsiteY3" fmla="*/ 0 h 24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286" h="2442949">
                  <a:moveTo>
                    <a:pt x="232011" y="0"/>
                  </a:moveTo>
                  <a:lnTo>
                    <a:pt x="0" y="2442949"/>
                  </a:lnTo>
                  <a:lnTo>
                    <a:pt x="996286" y="518615"/>
                  </a:lnTo>
                  <a:lnTo>
                    <a:pt x="232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" name="55 Forma libre"/>
            <p:cNvSpPr/>
            <p:nvPr/>
          </p:nvSpPr>
          <p:spPr>
            <a:xfrm>
              <a:off x="5609230" y="968991"/>
              <a:ext cx="1624083" cy="2251881"/>
            </a:xfrm>
            <a:custGeom>
              <a:avLst/>
              <a:gdLst>
                <a:gd name="connsiteX0" fmla="*/ 1105469 w 1624083"/>
                <a:gd name="connsiteY0" fmla="*/ 0 h 2251881"/>
                <a:gd name="connsiteX1" fmla="*/ 0 w 1624083"/>
                <a:gd name="connsiteY1" fmla="*/ 2251881 h 2251881"/>
                <a:gd name="connsiteX2" fmla="*/ 1624083 w 1624083"/>
                <a:gd name="connsiteY2" fmla="*/ 791570 h 2251881"/>
                <a:gd name="connsiteX3" fmla="*/ 1105469 w 1624083"/>
                <a:gd name="connsiteY3" fmla="*/ 0 h 225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083" h="2251881">
                  <a:moveTo>
                    <a:pt x="1105469" y="0"/>
                  </a:moveTo>
                  <a:lnTo>
                    <a:pt x="0" y="2251881"/>
                  </a:lnTo>
                  <a:lnTo>
                    <a:pt x="1624083" y="791570"/>
                  </a:lnTo>
                  <a:lnTo>
                    <a:pt x="11054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" name="56 Forma libre"/>
            <p:cNvSpPr/>
            <p:nvPr/>
          </p:nvSpPr>
          <p:spPr>
            <a:xfrm>
              <a:off x="5595582" y="1897039"/>
              <a:ext cx="2006221" cy="1651379"/>
            </a:xfrm>
            <a:custGeom>
              <a:avLst/>
              <a:gdLst>
                <a:gd name="connsiteX0" fmla="*/ 0 w 2006221"/>
                <a:gd name="connsiteY0" fmla="*/ 1651379 h 1651379"/>
                <a:gd name="connsiteX1" fmla="*/ 1842448 w 2006221"/>
                <a:gd name="connsiteY1" fmla="*/ 0 h 1651379"/>
                <a:gd name="connsiteX2" fmla="*/ 2006221 w 2006221"/>
                <a:gd name="connsiteY2" fmla="*/ 914400 h 1651379"/>
                <a:gd name="connsiteX3" fmla="*/ 0 w 2006221"/>
                <a:gd name="connsiteY3" fmla="*/ 1651379 h 165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221" h="1651379">
                  <a:moveTo>
                    <a:pt x="0" y="1651379"/>
                  </a:moveTo>
                  <a:lnTo>
                    <a:pt x="1842448" y="0"/>
                  </a:lnTo>
                  <a:lnTo>
                    <a:pt x="2006221" y="914400"/>
                  </a:lnTo>
                  <a:lnTo>
                    <a:pt x="0" y="16513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" name="57 Forma libre"/>
            <p:cNvSpPr/>
            <p:nvPr/>
          </p:nvSpPr>
          <p:spPr>
            <a:xfrm>
              <a:off x="5431809" y="3016155"/>
              <a:ext cx="2306472" cy="900752"/>
            </a:xfrm>
            <a:custGeom>
              <a:avLst/>
              <a:gdLst>
                <a:gd name="connsiteX0" fmla="*/ 0 w 2306472"/>
                <a:gd name="connsiteY0" fmla="*/ 873457 h 900752"/>
                <a:gd name="connsiteX1" fmla="*/ 2306472 w 2306472"/>
                <a:gd name="connsiteY1" fmla="*/ 0 h 900752"/>
                <a:gd name="connsiteX2" fmla="*/ 2156346 w 2306472"/>
                <a:gd name="connsiteY2" fmla="*/ 900752 h 900752"/>
                <a:gd name="connsiteX3" fmla="*/ 0 w 2306472"/>
                <a:gd name="connsiteY3" fmla="*/ 873457 h 90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6472" h="900752">
                  <a:moveTo>
                    <a:pt x="0" y="873457"/>
                  </a:moveTo>
                  <a:lnTo>
                    <a:pt x="2306472" y="0"/>
                  </a:lnTo>
                  <a:lnTo>
                    <a:pt x="2156346" y="900752"/>
                  </a:lnTo>
                  <a:lnTo>
                    <a:pt x="0" y="8734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" name="58 Forma libre"/>
            <p:cNvSpPr/>
            <p:nvPr/>
          </p:nvSpPr>
          <p:spPr>
            <a:xfrm>
              <a:off x="5131558" y="4135272"/>
              <a:ext cx="2497541" cy="818865"/>
            </a:xfrm>
            <a:custGeom>
              <a:avLst/>
              <a:gdLst>
                <a:gd name="connsiteX0" fmla="*/ 0 w 2497541"/>
                <a:gd name="connsiteY0" fmla="*/ 0 h 818865"/>
                <a:gd name="connsiteX1" fmla="*/ 2497541 w 2497541"/>
                <a:gd name="connsiteY1" fmla="*/ 13647 h 818865"/>
                <a:gd name="connsiteX2" fmla="*/ 2006221 w 2497541"/>
                <a:gd name="connsiteY2" fmla="*/ 818865 h 818865"/>
                <a:gd name="connsiteX3" fmla="*/ 0 w 2497541"/>
                <a:gd name="connsiteY3" fmla="*/ 0 h 8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7541" h="818865">
                  <a:moveTo>
                    <a:pt x="0" y="0"/>
                  </a:moveTo>
                  <a:lnTo>
                    <a:pt x="2497541" y="13647"/>
                  </a:lnTo>
                  <a:lnTo>
                    <a:pt x="2006221" y="81886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" name="59 Forma libre"/>
            <p:cNvSpPr/>
            <p:nvPr/>
          </p:nvSpPr>
          <p:spPr>
            <a:xfrm>
              <a:off x="4831307" y="4271749"/>
              <a:ext cx="2265529" cy="1473958"/>
            </a:xfrm>
            <a:custGeom>
              <a:avLst/>
              <a:gdLst>
                <a:gd name="connsiteX0" fmla="*/ 0 w 2265529"/>
                <a:gd name="connsiteY0" fmla="*/ 0 h 1473958"/>
                <a:gd name="connsiteX1" fmla="*/ 2265529 w 2265529"/>
                <a:gd name="connsiteY1" fmla="*/ 914400 h 1473958"/>
                <a:gd name="connsiteX2" fmla="*/ 1555845 w 2265529"/>
                <a:gd name="connsiteY2" fmla="*/ 1473958 h 1473958"/>
                <a:gd name="connsiteX3" fmla="*/ 0 w 2265529"/>
                <a:gd name="connsiteY3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529" h="1473958">
                  <a:moveTo>
                    <a:pt x="0" y="0"/>
                  </a:moveTo>
                  <a:lnTo>
                    <a:pt x="2265529" y="914400"/>
                  </a:lnTo>
                  <a:lnTo>
                    <a:pt x="1555845" y="14739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" name="60 Forma libre"/>
            <p:cNvSpPr/>
            <p:nvPr/>
          </p:nvSpPr>
          <p:spPr>
            <a:xfrm>
              <a:off x="4449170" y="4271749"/>
              <a:ext cx="1815152" cy="1951630"/>
            </a:xfrm>
            <a:custGeom>
              <a:avLst/>
              <a:gdLst>
                <a:gd name="connsiteX0" fmla="*/ 0 w 1815152"/>
                <a:gd name="connsiteY0" fmla="*/ 0 h 1951630"/>
                <a:gd name="connsiteX1" fmla="*/ 1815152 w 1815152"/>
                <a:gd name="connsiteY1" fmla="*/ 1665027 h 1951630"/>
                <a:gd name="connsiteX2" fmla="*/ 941696 w 1815152"/>
                <a:gd name="connsiteY2" fmla="*/ 1951630 h 1951630"/>
                <a:gd name="connsiteX3" fmla="*/ 0 w 1815152"/>
                <a:gd name="connsiteY3" fmla="*/ 0 h 195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5152" h="1951630">
                  <a:moveTo>
                    <a:pt x="0" y="0"/>
                  </a:moveTo>
                  <a:lnTo>
                    <a:pt x="1815152" y="1665027"/>
                  </a:lnTo>
                  <a:lnTo>
                    <a:pt x="941696" y="1951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" name="61 Forma libre"/>
            <p:cNvSpPr/>
            <p:nvPr/>
          </p:nvSpPr>
          <p:spPr>
            <a:xfrm>
              <a:off x="4107976" y="4135272"/>
              <a:ext cx="1105469" cy="2251880"/>
            </a:xfrm>
            <a:custGeom>
              <a:avLst/>
              <a:gdLst>
                <a:gd name="connsiteX0" fmla="*/ 0 w 1105469"/>
                <a:gd name="connsiteY0" fmla="*/ 0 h 2251880"/>
                <a:gd name="connsiteX1" fmla="*/ 1105469 w 1105469"/>
                <a:gd name="connsiteY1" fmla="*/ 2251880 h 2251880"/>
                <a:gd name="connsiteX2" fmla="*/ 191069 w 1105469"/>
                <a:gd name="connsiteY2" fmla="*/ 2156346 h 2251880"/>
                <a:gd name="connsiteX3" fmla="*/ 0 w 1105469"/>
                <a:gd name="connsiteY3" fmla="*/ 0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469" h="2251880">
                  <a:moveTo>
                    <a:pt x="0" y="0"/>
                  </a:moveTo>
                  <a:lnTo>
                    <a:pt x="1105469" y="2251880"/>
                  </a:lnTo>
                  <a:lnTo>
                    <a:pt x="191069" y="2156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6" name="62 Forma libre"/>
            <p:cNvSpPr/>
            <p:nvPr/>
          </p:nvSpPr>
          <p:spPr>
            <a:xfrm>
              <a:off x="3220872" y="3903260"/>
              <a:ext cx="832513" cy="2470244"/>
            </a:xfrm>
            <a:custGeom>
              <a:avLst/>
              <a:gdLst>
                <a:gd name="connsiteX0" fmla="*/ 614149 w 832513"/>
                <a:gd name="connsiteY0" fmla="*/ 0 h 2470244"/>
                <a:gd name="connsiteX1" fmla="*/ 832513 w 832513"/>
                <a:gd name="connsiteY1" fmla="*/ 2470244 h 2470244"/>
                <a:gd name="connsiteX2" fmla="*/ 0 w 832513"/>
                <a:gd name="connsiteY2" fmla="*/ 2088107 h 2470244"/>
                <a:gd name="connsiteX3" fmla="*/ 614149 w 832513"/>
                <a:gd name="connsiteY3" fmla="*/ 0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513" h="2470244">
                  <a:moveTo>
                    <a:pt x="614149" y="0"/>
                  </a:moveTo>
                  <a:lnTo>
                    <a:pt x="832513" y="2470244"/>
                  </a:lnTo>
                  <a:lnTo>
                    <a:pt x="0" y="2088107"/>
                  </a:lnTo>
                  <a:lnTo>
                    <a:pt x="6141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7" name="63 Forma libre"/>
            <p:cNvSpPr/>
            <p:nvPr/>
          </p:nvSpPr>
          <p:spPr>
            <a:xfrm>
              <a:off x="2361063" y="3562066"/>
              <a:ext cx="1296537" cy="2429301"/>
            </a:xfrm>
            <a:custGeom>
              <a:avLst/>
              <a:gdLst>
                <a:gd name="connsiteX0" fmla="*/ 1296537 w 1296537"/>
                <a:gd name="connsiteY0" fmla="*/ 0 h 2429301"/>
                <a:gd name="connsiteX1" fmla="*/ 627797 w 1296537"/>
                <a:gd name="connsiteY1" fmla="*/ 2429301 h 2429301"/>
                <a:gd name="connsiteX2" fmla="*/ 0 w 1296537"/>
                <a:gd name="connsiteY2" fmla="*/ 1719618 h 2429301"/>
                <a:gd name="connsiteX3" fmla="*/ 1296537 w 1296537"/>
                <a:gd name="connsiteY3" fmla="*/ 0 h 24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37" h="2429301">
                  <a:moveTo>
                    <a:pt x="1296537" y="0"/>
                  </a:moveTo>
                  <a:lnTo>
                    <a:pt x="627797" y="2429301"/>
                  </a:lnTo>
                  <a:lnTo>
                    <a:pt x="0" y="1719618"/>
                  </a:lnTo>
                  <a:lnTo>
                    <a:pt x="129653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8" name="64 Forma libre"/>
            <p:cNvSpPr/>
            <p:nvPr/>
          </p:nvSpPr>
          <p:spPr>
            <a:xfrm>
              <a:off x="1787857" y="3193576"/>
              <a:ext cx="1883391" cy="2006221"/>
            </a:xfrm>
            <a:custGeom>
              <a:avLst/>
              <a:gdLst>
                <a:gd name="connsiteX0" fmla="*/ 0 w 1883391"/>
                <a:gd name="connsiteY0" fmla="*/ 1146412 h 2006221"/>
                <a:gd name="connsiteX1" fmla="*/ 1883391 w 1883391"/>
                <a:gd name="connsiteY1" fmla="*/ 0 h 2006221"/>
                <a:gd name="connsiteX2" fmla="*/ 354842 w 1883391"/>
                <a:gd name="connsiteY2" fmla="*/ 2006221 h 2006221"/>
                <a:gd name="connsiteX3" fmla="*/ 0 w 1883391"/>
                <a:gd name="connsiteY3" fmla="*/ 1146412 h 200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3391" h="2006221">
                  <a:moveTo>
                    <a:pt x="0" y="1146412"/>
                  </a:moveTo>
                  <a:lnTo>
                    <a:pt x="1883391" y="0"/>
                  </a:lnTo>
                  <a:lnTo>
                    <a:pt x="354842" y="2006221"/>
                  </a:lnTo>
                  <a:lnTo>
                    <a:pt x="0" y="11464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9" name="106 Forma libre"/>
            <p:cNvSpPr/>
            <p:nvPr/>
          </p:nvSpPr>
          <p:spPr>
            <a:xfrm>
              <a:off x="1596788" y="2879678"/>
              <a:ext cx="2156346" cy="1337480"/>
            </a:xfrm>
            <a:custGeom>
              <a:avLst/>
              <a:gdLst>
                <a:gd name="connsiteX0" fmla="*/ 0 w 2156346"/>
                <a:gd name="connsiteY0" fmla="*/ 354841 h 1337480"/>
                <a:gd name="connsiteX1" fmla="*/ 2156346 w 2156346"/>
                <a:gd name="connsiteY1" fmla="*/ 0 h 1337480"/>
                <a:gd name="connsiteX2" fmla="*/ 0 w 2156346"/>
                <a:gd name="connsiteY2" fmla="*/ 1337480 h 1337480"/>
                <a:gd name="connsiteX3" fmla="*/ 0 w 2156346"/>
                <a:gd name="connsiteY3" fmla="*/ 354841 h 13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346" h="1337480">
                  <a:moveTo>
                    <a:pt x="0" y="354841"/>
                  </a:moveTo>
                  <a:lnTo>
                    <a:pt x="2156346" y="0"/>
                  </a:lnTo>
                  <a:lnTo>
                    <a:pt x="0" y="1337480"/>
                  </a:lnTo>
                  <a:lnTo>
                    <a:pt x="0" y="3548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0" name="111 Forma libre"/>
            <p:cNvSpPr/>
            <p:nvPr/>
          </p:nvSpPr>
          <p:spPr>
            <a:xfrm>
              <a:off x="1487606" y="2142699"/>
              <a:ext cx="2497540" cy="887104"/>
            </a:xfrm>
            <a:custGeom>
              <a:avLst/>
              <a:gdLst>
                <a:gd name="connsiteX0" fmla="*/ 341194 w 2497540"/>
                <a:gd name="connsiteY0" fmla="*/ 0 h 887104"/>
                <a:gd name="connsiteX1" fmla="*/ 2497540 w 2497540"/>
                <a:gd name="connsiteY1" fmla="*/ 436728 h 887104"/>
                <a:gd name="connsiteX2" fmla="*/ 0 w 2497540"/>
                <a:gd name="connsiteY2" fmla="*/ 887104 h 887104"/>
                <a:gd name="connsiteX3" fmla="*/ 341194 w 2497540"/>
                <a:gd name="connsiteY3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7540" h="887104">
                  <a:moveTo>
                    <a:pt x="341194" y="0"/>
                  </a:moveTo>
                  <a:lnTo>
                    <a:pt x="2497540" y="436728"/>
                  </a:lnTo>
                  <a:lnTo>
                    <a:pt x="0" y="887104"/>
                  </a:lnTo>
                  <a:lnTo>
                    <a:pt x="3411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1" name="112 Forma libre"/>
            <p:cNvSpPr/>
            <p:nvPr/>
          </p:nvSpPr>
          <p:spPr>
            <a:xfrm>
              <a:off x="1787857" y="1201003"/>
              <a:ext cx="2511188" cy="1201003"/>
            </a:xfrm>
            <a:custGeom>
              <a:avLst/>
              <a:gdLst>
                <a:gd name="connsiteX0" fmla="*/ 655092 w 2511188"/>
                <a:gd name="connsiteY0" fmla="*/ 0 h 1201003"/>
                <a:gd name="connsiteX1" fmla="*/ 2511188 w 2511188"/>
                <a:gd name="connsiteY1" fmla="*/ 1201003 h 1201003"/>
                <a:gd name="connsiteX2" fmla="*/ 0 w 2511188"/>
                <a:gd name="connsiteY2" fmla="*/ 709684 h 1201003"/>
                <a:gd name="connsiteX3" fmla="*/ 655092 w 2511188"/>
                <a:gd name="connsiteY3" fmla="*/ 0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1188" h="1201003">
                  <a:moveTo>
                    <a:pt x="655092" y="0"/>
                  </a:moveTo>
                  <a:lnTo>
                    <a:pt x="2511188" y="1201003"/>
                  </a:lnTo>
                  <a:lnTo>
                    <a:pt x="0" y="709684"/>
                  </a:lnTo>
                  <a:lnTo>
                    <a:pt x="6550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2" name="113 Forma libre"/>
            <p:cNvSpPr/>
            <p:nvPr/>
          </p:nvSpPr>
          <p:spPr>
            <a:xfrm>
              <a:off x="2511188" y="573206"/>
              <a:ext cx="2142699" cy="1787857"/>
            </a:xfrm>
            <a:custGeom>
              <a:avLst/>
              <a:gdLst>
                <a:gd name="connsiteX0" fmla="*/ 832513 w 2142699"/>
                <a:gd name="connsiteY0" fmla="*/ 0 h 1787857"/>
                <a:gd name="connsiteX1" fmla="*/ 2142699 w 2142699"/>
                <a:gd name="connsiteY1" fmla="*/ 1787857 h 1787857"/>
                <a:gd name="connsiteX2" fmla="*/ 0 w 2142699"/>
                <a:gd name="connsiteY2" fmla="*/ 423081 h 1787857"/>
                <a:gd name="connsiteX3" fmla="*/ 832513 w 2142699"/>
                <a:gd name="connsiteY3" fmla="*/ 0 h 178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699" h="1787857">
                  <a:moveTo>
                    <a:pt x="832513" y="0"/>
                  </a:moveTo>
                  <a:lnTo>
                    <a:pt x="2142699" y="1787857"/>
                  </a:lnTo>
                  <a:lnTo>
                    <a:pt x="0" y="423081"/>
                  </a:lnTo>
                  <a:lnTo>
                    <a:pt x="8325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23" name="114 Forma libre"/>
            <p:cNvSpPr/>
            <p:nvPr/>
          </p:nvSpPr>
          <p:spPr>
            <a:xfrm>
              <a:off x="3480179" y="272955"/>
              <a:ext cx="1514902" cy="2142699"/>
            </a:xfrm>
            <a:custGeom>
              <a:avLst/>
              <a:gdLst>
                <a:gd name="connsiteX0" fmla="*/ 941696 w 1514902"/>
                <a:gd name="connsiteY0" fmla="*/ 0 h 2142699"/>
                <a:gd name="connsiteX1" fmla="*/ 1514902 w 1514902"/>
                <a:gd name="connsiteY1" fmla="*/ 2142699 h 2142699"/>
                <a:gd name="connsiteX2" fmla="*/ 0 w 1514902"/>
                <a:gd name="connsiteY2" fmla="*/ 81887 h 2142699"/>
                <a:gd name="connsiteX3" fmla="*/ 941696 w 1514902"/>
                <a:gd name="connsiteY3" fmla="*/ 0 h 214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902" h="2142699">
                  <a:moveTo>
                    <a:pt x="941696" y="0"/>
                  </a:moveTo>
                  <a:lnTo>
                    <a:pt x="1514902" y="2142699"/>
                  </a:lnTo>
                  <a:lnTo>
                    <a:pt x="0" y="81887"/>
                  </a:lnTo>
                  <a:lnTo>
                    <a:pt x="9416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115 CuadroTexto"/>
          <p:cNvSpPr txBox="1"/>
          <p:nvPr/>
        </p:nvSpPr>
        <p:spPr>
          <a:xfrm>
            <a:off x="6807976" y="222497"/>
            <a:ext cx="1466448" cy="58477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white"/>
                </a:solidFill>
                <a:latin typeface="Myriad Pro" pitchFamily="34" charset="0"/>
              </a:rPr>
              <a:t>GOBIERNO DE</a:t>
            </a:r>
          </a:p>
          <a:p>
            <a:pPr algn="ctr"/>
            <a:r>
              <a:rPr lang="es-ES" b="1" dirty="0">
                <a:solidFill>
                  <a:prstClr val="white"/>
                </a:solidFill>
                <a:latin typeface="Myriad Pro" pitchFamily="34" charset="0"/>
              </a:rPr>
              <a:t>TUCUMÁN</a:t>
            </a:r>
          </a:p>
        </p:txBody>
      </p:sp>
      <p:sp>
        <p:nvSpPr>
          <p:cNvPr id="25" name="116 CuadroTexto"/>
          <p:cNvSpPr txBox="1"/>
          <p:nvPr/>
        </p:nvSpPr>
        <p:spPr>
          <a:xfrm>
            <a:off x="3234523" y="222497"/>
            <a:ext cx="2709364" cy="58477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prstClr val="white"/>
                </a:solidFill>
                <a:latin typeface="Myriad Pro" pitchFamily="34" charset="0"/>
              </a:rPr>
              <a:t>MINISTERIO DE</a:t>
            </a:r>
          </a:p>
          <a:p>
            <a:pPr algn="r"/>
            <a:r>
              <a:rPr lang="es-ES" sz="1600" b="1" dirty="0">
                <a:solidFill>
                  <a:prstClr val="white"/>
                </a:solidFill>
                <a:latin typeface="Myriad Pro" pitchFamily="34" charset="0"/>
              </a:rPr>
              <a:t>SALUD PÚBLICA</a:t>
            </a:r>
          </a:p>
        </p:txBody>
      </p:sp>
      <p:sp>
        <p:nvSpPr>
          <p:cNvPr id="26" name="117 Rectángulo redondeado"/>
          <p:cNvSpPr/>
          <p:nvPr/>
        </p:nvSpPr>
        <p:spPr>
          <a:xfrm>
            <a:off x="6051896" y="247702"/>
            <a:ext cx="36000" cy="50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186979" y="1616030"/>
            <a:ext cx="3398481" cy="10926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chemeClr val="bg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6500" dirty="0" smtClean="0">
                <a:solidFill>
                  <a:srgbClr val="F68304"/>
                </a:solidFill>
                <a:latin typeface="Impact" panose="020B0806030902050204" pitchFamily="34" charset="0"/>
              </a:rPr>
              <a:t>Sala    de</a:t>
            </a:r>
            <a:endParaRPr lang="es-ES" sz="6500" dirty="0">
              <a:solidFill>
                <a:srgbClr val="F68304"/>
              </a:solidFill>
              <a:latin typeface="Impact" panose="020B080603090205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186992" y="2586169"/>
            <a:ext cx="3628575" cy="10926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6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Situación</a:t>
            </a:r>
            <a:endParaRPr lang="es-ES" sz="65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186967" y="3626374"/>
            <a:ext cx="3523129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7000" dirty="0">
                <a:solidFill>
                  <a:srgbClr val="FDEB03"/>
                </a:solidFill>
                <a:latin typeface="Impact" panose="020B0806030902050204" pitchFamily="34" charset="0"/>
              </a:rPr>
              <a:t>d</a:t>
            </a:r>
            <a:r>
              <a:rPr lang="es-ES" sz="7000" dirty="0" smtClean="0">
                <a:solidFill>
                  <a:srgbClr val="FDEB03"/>
                </a:solidFill>
                <a:latin typeface="Impact" panose="020B0806030902050204" pitchFamily="34" charset="0"/>
              </a:rPr>
              <a:t>e  Salud</a:t>
            </a:r>
            <a:endParaRPr lang="es-ES" sz="7000" dirty="0">
              <a:solidFill>
                <a:srgbClr val="FDEB03"/>
              </a:solidFill>
              <a:latin typeface="Impact" panose="020B0806030902050204" pitchFamily="34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523132" y="5150298"/>
            <a:ext cx="866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600" dirty="0" smtClean="0">
                <a:solidFill>
                  <a:prstClr val="white"/>
                </a:solidFill>
                <a:latin typeface="Impact" panose="020B0806030902050204" pitchFamily="34" charset="0"/>
              </a:rPr>
              <a:t>Situación Regional e Internacional</a:t>
            </a:r>
            <a:endParaRPr lang="es-ES" sz="3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354840" y="1158066"/>
            <a:ext cx="2934269" cy="98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Corredor Endémico Acumulado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Coqueluche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hasta SE 33</a:t>
            </a:r>
          </a:p>
        </p:txBody>
      </p:sp>
      <p:graphicFrame>
        <p:nvGraphicFramePr>
          <p:cNvPr id="4" name="3 Objeto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94068"/>
              </p:ext>
            </p:extLst>
          </p:nvPr>
        </p:nvGraphicFramePr>
        <p:xfrm>
          <a:off x="3289109" y="469128"/>
          <a:ext cx="6616464" cy="28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Hoja de cálculo" r:id="rId4" imgW="5572260" imgH="3066960" progId="Excel.Sheet.12">
                  <p:link updateAutomatic="1"/>
                </p:oleObj>
              </mc:Choice>
              <mc:Fallback>
                <p:oleObj name="Hoja de cálculo" r:id="rId4" imgW="5572260" imgH="30669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9109" y="469128"/>
                        <a:ext cx="6616464" cy="288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377323" y="5957501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9979588" y="2073486"/>
            <a:ext cx="2261481" cy="1492716"/>
            <a:chOff x="942319" y="3911203"/>
            <a:chExt cx="1696111" cy="1119537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80293"/>
              </p:ext>
            </p:extLst>
          </p:nvPr>
        </p:nvGraphicFramePr>
        <p:xfrm>
          <a:off x="3896056" y="3471673"/>
          <a:ext cx="5838787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Hoja de cálculo" r:id="rId6" imgW="4569101" imgH="2741498" progId="Excel.Sheet.12">
                  <p:link updateAutomatic="1"/>
                </p:oleObj>
              </mc:Choice>
              <mc:Fallback>
                <p:oleObj name="Hoja de cálculo" r:id="rId6" imgW="4569101" imgH="2741498" progId="Excel.Sheet.12">
                  <p:link updateAutomatic="1"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056" y="3471673"/>
                        <a:ext cx="5838787" cy="274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7 Rectángulo"/>
          <p:cNvSpPr>
            <a:spLocks noChangeArrowheads="1"/>
          </p:cNvSpPr>
          <p:nvPr/>
        </p:nvSpPr>
        <p:spPr bwMode="auto">
          <a:xfrm>
            <a:off x="-3057642" y="4176883"/>
            <a:ext cx="9984316" cy="7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Coqueluche </a:t>
            </a:r>
          </a:p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según grupos de edad</a:t>
            </a:r>
          </a:p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Año 2019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2215615" y="465866"/>
            <a:ext cx="8288868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de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Diarreas en menores de 5 años</a:t>
            </a:r>
          </a:p>
          <a:p>
            <a:pPr algn="ctr">
              <a:defRPr/>
            </a:pP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Provincia de Tucumán.  Año 2019 hasta SE 33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13641"/>
              </p:ext>
            </p:extLst>
          </p:nvPr>
        </p:nvGraphicFramePr>
        <p:xfrm>
          <a:off x="574733" y="1401288"/>
          <a:ext cx="8949519" cy="3683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Hoja de cálculo" r:id="rId3" imgW="6457860" imgH="3105240" progId="Excel.Sheet.12">
                  <p:link updateAutomatic="1"/>
                </p:oleObj>
              </mc:Choice>
              <mc:Fallback>
                <p:oleObj name="Hoja de cálculo" r:id="rId3" imgW="6457860" imgH="31052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733" y="1401288"/>
                        <a:ext cx="8949519" cy="3683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50025" y="5548061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9624745" y="3314839"/>
            <a:ext cx="2261481" cy="1492716"/>
            <a:chOff x="942319" y="3911203"/>
            <a:chExt cx="1696111" cy="1119537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3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3559" y="522883"/>
            <a:ext cx="8766364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Diarreas: Muestras positivas según etiología. Provincia de Tucumán. </a:t>
            </a:r>
          </a:p>
          <a:p>
            <a:pPr algn="ctr"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Año 2019 hasta la SE 32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338151" y="5690565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965871" y="1866000"/>
          <a:ext cx="2814452" cy="1862852"/>
        </p:xfrm>
        <a:graphic>
          <a:graphicData uri="http://schemas.openxmlformats.org/drawingml/2006/table">
            <a:tbl>
              <a:tblPr/>
              <a:tblGrid>
                <a:gridCol w="1590629"/>
                <a:gridCol w="1223823"/>
              </a:tblGrid>
              <a:tr h="31421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MUESTRAS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86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 2019 hasta SE 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66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Positivas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30299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Procesadas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370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Positividad 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1 Gráfico"/>
          <p:cNvGraphicFramePr/>
          <p:nvPr/>
        </p:nvGraphicFramePr>
        <p:xfrm>
          <a:off x="724397" y="1440377"/>
          <a:ext cx="8023019" cy="434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-1571954" y="494768"/>
            <a:ext cx="8288868" cy="6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de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Varicela</a:t>
            </a:r>
            <a:endParaRPr lang="es-ES_trad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2019. SE 33</a:t>
            </a:r>
          </a:p>
        </p:txBody>
      </p:sp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-1638162" y="3496467"/>
            <a:ext cx="8288868" cy="6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de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Parotiditis</a:t>
            </a:r>
            <a:endParaRPr lang="es-ES_trad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Año 2019. SE 33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2176225" y="5941020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81807" y="4673054"/>
            <a:ext cx="2261481" cy="1492716"/>
            <a:chOff x="942319" y="3911203"/>
            <a:chExt cx="1696111" cy="111953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53883"/>
              </p:ext>
            </p:extLst>
          </p:nvPr>
        </p:nvGraphicFramePr>
        <p:xfrm>
          <a:off x="5167425" y="382774"/>
          <a:ext cx="6542459" cy="276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Hoja de cálculo" r:id="rId3" imgW="6067440" imgH="3324135" progId="Excel.Sheet.12">
                  <p:link updateAutomatic="1"/>
                </p:oleObj>
              </mc:Choice>
              <mc:Fallback>
                <p:oleObj name="Hoja de cálculo" r:id="rId3" imgW="6067440" imgH="3324135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425" y="382774"/>
                        <a:ext cx="6542459" cy="2764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59246"/>
              </p:ext>
            </p:extLst>
          </p:nvPr>
        </p:nvGraphicFramePr>
        <p:xfrm>
          <a:off x="5263116" y="3349257"/>
          <a:ext cx="6453963" cy="276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Hoja de cálculo" r:id="rId5" imgW="5505570" imgH="2990940" progId="Excel.Sheet.12">
                  <p:link updateAutomatic="1"/>
                </p:oleObj>
              </mc:Choice>
              <mc:Fallback>
                <p:oleObj name="Hoja de cálculo" r:id="rId5" imgW="5505570" imgH="299094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116" y="3349257"/>
                        <a:ext cx="6453963" cy="276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6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62302"/>
              </p:ext>
            </p:extLst>
          </p:nvPr>
        </p:nvGraphicFramePr>
        <p:xfrm>
          <a:off x="2620371" y="382138"/>
          <a:ext cx="5500048" cy="304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Hoja de cálculo" r:id="rId3" imgW="4448250" imgH="3390990" progId="Excel.Sheet.12">
                  <p:link updateAutomatic="1"/>
                </p:oleObj>
              </mc:Choice>
              <mc:Fallback>
                <p:oleObj name="Hoja de cálculo" r:id="rId3" imgW="4448250" imgH="33909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0371" y="382138"/>
                        <a:ext cx="5500048" cy="3044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367489"/>
              </p:ext>
            </p:extLst>
          </p:nvPr>
        </p:nvGraphicFramePr>
        <p:xfrm>
          <a:off x="8282739" y="1008467"/>
          <a:ext cx="2877096" cy="333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Hoja de cálculo" r:id="rId5" imgW="3066930" imgH="3057525" progId="Excel.Sheet.12">
                  <p:link updateAutomatic="1"/>
                </p:oleObj>
              </mc:Choice>
              <mc:Fallback>
                <p:oleObj name="Hoja de cálculo" r:id="rId5" imgW="3066930" imgH="3057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2739" y="1008467"/>
                        <a:ext cx="2877096" cy="3336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14643" y="5855809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91756" y="1370496"/>
            <a:ext cx="2609539" cy="98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acumulados de meningitis</a:t>
            </a:r>
          </a:p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2017 – 2019. </a:t>
            </a:r>
          </a:p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410003" y="182572"/>
            <a:ext cx="445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Meningitis Bacterianas según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Etiología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hasta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2361570" y="4598909"/>
            <a:ext cx="1125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/>
              <a:t>Nº de casos</a:t>
            </a:r>
            <a:endParaRPr lang="es-AR" sz="1100" b="1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83913" y="4345013"/>
            <a:ext cx="2609539" cy="7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de meningitis, según grupos de edad. Año 2019. </a:t>
            </a:r>
          </a:p>
          <a:p>
            <a:pPr algn="ctr">
              <a:defRPr/>
            </a:pP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30963"/>
              </p:ext>
            </p:extLst>
          </p:nvPr>
        </p:nvGraphicFramePr>
        <p:xfrm>
          <a:off x="3001780" y="3358113"/>
          <a:ext cx="48652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689716" y="1028543"/>
            <a:ext cx="4179997" cy="86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Acumulado de Meningitis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Bacterianas. 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hasta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 (n=17)</a:t>
            </a:r>
            <a:endParaRPr lang="es-ES_trad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689723" y="3517052"/>
            <a:ext cx="3718447" cy="13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Acumulado de Meningitis Virales</a:t>
            </a:r>
          </a:p>
          <a:p>
            <a:pPr algn="ctr">
              <a:defRPr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  Provincia de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Año 2019 hasta 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 (n=9)</a:t>
            </a:r>
            <a:endParaRPr lang="es-ES_trad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_trad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2307395" y="5943424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29972" y="4673054"/>
            <a:ext cx="2261481" cy="1492716"/>
            <a:chOff x="942319" y="3911203"/>
            <a:chExt cx="1696111" cy="111953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47781"/>
              </p:ext>
            </p:extLst>
          </p:nvPr>
        </p:nvGraphicFramePr>
        <p:xfrm>
          <a:off x="5228800" y="287303"/>
          <a:ext cx="6669885" cy="294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Hoja de cálculo" r:id="rId3" imgW="5629230" imgH="3066960" progId="Excel.Sheet.12">
                  <p:link updateAutomatic="1"/>
                </p:oleObj>
              </mc:Choice>
              <mc:Fallback>
                <p:oleObj name="Hoja de cálculo" r:id="rId3" imgW="5629230" imgH="306696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00" y="287303"/>
                        <a:ext cx="6669885" cy="294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520477"/>
              </p:ext>
            </p:extLst>
          </p:nvPr>
        </p:nvGraphicFramePr>
        <p:xfrm>
          <a:off x="5228797" y="3346819"/>
          <a:ext cx="6626504" cy="275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Hoja de cálculo" r:id="rId5" imgW="5810130" imgH="3066960" progId="Excel.Sheet.12">
                  <p:link updateAutomatic="1"/>
                </p:oleObj>
              </mc:Choice>
              <mc:Fallback>
                <p:oleObj name="Hoja de cálculo" r:id="rId5" imgW="5810130" imgH="306696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797" y="3346819"/>
                        <a:ext cx="6626504" cy="2750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1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1723527" y="477632"/>
            <a:ext cx="8288868" cy="12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de Neumonía</a:t>
            </a:r>
          </a:p>
          <a:p>
            <a:pPr algn="ctr">
              <a:defRPr/>
            </a:pP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hasta SE 33</a:t>
            </a:r>
          </a:p>
          <a:p>
            <a:pPr algn="ctr">
              <a:defRPr/>
            </a:pPr>
            <a:endParaRPr lang="es-ES_tradn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_tradn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350025" y="5417288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9542744" y="3247821"/>
            <a:ext cx="2261481" cy="1492716"/>
            <a:chOff x="942319" y="3911203"/>
            <a:chExt cx="1696111" cy="111953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41687"/>
              </p:ext>
            </p:extLst>
          </p:nvPr>
        </p:nvGraphicFramePr>
        <p:xfrm>
          <a:off x="380009" y="1367841"/>
          <a:ext cx="9000000" cy="375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Hoja de cálculo" r:id="rId3" imgW="8038980" imgH="3495585" progId="Excel.Sheet.12">
                  <p:link updateAutomatic="1"/>
                </p:oleObj>
              </mc:Choice>
              <mc:Fallback>
                <p:oleObj name="Hoja de cálculo" r:id="rId3" imgW="8038980" imgH="34955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09" y="1367841"/>
                        <a:ext cx="9000000" cy="375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8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2093822" y="469145"/>
            <a:ext cx="8288868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de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Año 2019 hasta SE 33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94788"/>
              </p:ext>
            </p:extLst>
          </p:nvPr>
        </p:nvGraphicFramePr>
        <p:xfrm>
          <a:off x="290513" y="1331914"/>
          <a:ext cx="91694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Hoja de cálculo" r:id="rId3" imgW="6743790" imgH="3171825" progId="Excel.Sheet.12">
                  <p:link updateAutomatic="1"/>
                </p:oleObj>
              </mc:Choice>
              <mc:Fallback>
                <p:oleObj name="Hoja de cálculo" r:id="rId3" imgW="6743790" imgH="31718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13" y="1331914"/>
                        <a:ext cx="91694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350025" y="5548061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9375364" y="3287289"/>
            <a:ext cx="2261481" cy="1492716"/>
            <a:chOff x="942319" y="3911203"/>
            <a:chExt cx="1696111" cy="1119537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  <p:pic>
        <p:nvPicPr>
          <p:cNvPr id="2350" name="Picture 302"/>
          <p:cNvPicPr>
            <a:picLocks noChangeAspect="1" noChangeArrowheads="1"/>
          </p:cNvPicPr>
          <p:nvPr/>
        </p:nvPicPr>
        <p:blipFill>
          <a:blip r:embed="rId5">
            <a:lum bright="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9" y="715907"/>
            <a:ext cx="10922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4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1775887" y="430229"/>
            <a:ext cx="9984316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Corredor Endémico de ETI según Áreas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Programáticas </a:t>
            </a:r>
          </a:p>
          <a:p>
            <a:pPr algn="ctr"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Provincia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Tucumán.  Año 2019 hasta SE 33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27273" y="1103984"/>
            <a:ext cx="3007783" cy="3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PROGRAMATICA CENTRO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32725" y="1103990"/>
            <a:ext cx="3007785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PROGRAMATICA ESTE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9892" y="3479699"/>
            <a:ext cx="3007785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PROGRAMATICA SUR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32703" y="3456547"/>
            <a:ext cx="3005668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PROGRAMATICA OESTE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466479" y="5561476"/>
            <a:ext cx="2261481" cy="1215717"/>
            <a:chOff x="942319" y="3966316"/>
            <a:chExt cx="1696111" cy="1073240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131282" y="3966316"/>
              <a:ext cx="1507148" cy="107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000" dirty="0">
                  <a:latin typeface="Georgia" pitchFamily="18" charset="0"/>
                </a:rPr>
                <a:t>REFERENCIAS</a:t>
              </a:r>
            </a:p>
            <a:p>
              <a:r>
                <a:rPr lang="es-MX" sz="1000" dirty="0">
                  <a:latin typeface="Georgia" pitchFamily="18" charset="0"/>
                </a:rPr>
                <a:t> Zona de Éxito</a:t>
              </a:r>
            </a:p>
            <a:p>
              <a:r>
                <a:rPr lang="es-MX" sz="1000" dirty="0">
                  <a:latin typeface="Georgia" pitchFamily="18" charset="0"/>
                </a:rPr>
                <a:t> Zona de Seguridad</a:t>
              </a:r>
            </a:p>
            <a:p>
              <a:r>
                <a:rPr lang="es-MX" sz="1000" dirty="0">
                  <a:latin typeface="Georgia" pitchFamily="18" charset="0"/>
                </a:rPr>
                <a:t> Zona de Alerta</a:t>
              </a:r>
            </a:p>
            <a:p>
              <a:r>
                <a:rPr lang="es-MX" sz="1000" dirty="0">
                  <a:latin typeface="Georgia" pitchFamily="18" charset="0"/>
                </a:rPr>
                <a:t> Zona Epidémica</a:t>
              </a:r>
            </a:p>
            <a:p>
              <a:r>
                <a:rPr lang="es-MX" sz="1000" dirty="0">
                  <a:latin typeface="Georgia" pitchFamily="18" charset="0"/>
                </a:rPr>
                <a:t>  </a:t>
              </a:r>
              <a:r>
                <a:rPr lang="es-MX" sz="1000" dirty="0" smtClean="0">
                  <a:latin typeface="Georgia" pitchFamily="18" charset="0"/>
                </a:rPr>
                <a:t>  </a:t>
              </a:r>
              <a:r>
                <a:rPr lang="es-MX" sz="1000" dirty="0">
                  <a:latin typeface="Georgia" pitchFamily="18" charset="0"/>
                </a:rPr>
                <a:t>N° de Casos</a:t>
              </a:r>
            </a:p>
            <a:p>
              <a:r>
                <a:rPr lang="es-MX" sz="1300" dirty="0">
                  <a:latin typeface="Georgia" pitchFamily="18" charset="0"/>
                </a:rPr>
                <a:t> </a:t>
              </a:r>
              <a:endParaRPr lang="es-ES" sz="1300" dirty="0">
                <a:latin typeface="Georgia" pitchFamily="18" charset="0"/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</p:grp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69731"/>
              </p:ext>
            </p:extLst>
          </p:nvPr>
        </p:nvGraphicFramePr>
        <p:xfrm>
          <a:off x="6665400" y="3744975"/>
          <a:ext cx="4782413" cy="209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Hoja de cálculo" r:id="rId3" imgW="6810480" imgH="3524160" progId="Excel.Sheet.12">
                  <p:link updateAutomatic="1"/>
                </p:oleObj>
              </mc:Choice>
              <mc:Fallback>
                <p:oleObj name="Hoja de cálculo" r:id="rId3" imgW="6810480" imgH="35241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5400" y="3744975"/>
                        <a:ext cx="4782413" cy="2091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49279"/>
              </p:ext>
            </p:extLst>
          </p:nvPr>
        </p:nvGraphicFramePr>
        <p:xfrm>
          <a:off x="6684970" y="1393828"/>
          <a:ext cx="4691063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Hoja de cálculo" r:id="rId5" imgW="7076970" imgH="3524160" progId="Excel.Sheet.12">
                  <p:link updateAutomatic="1"/>
                </p:oleObj>
              </mc:Choice>
              <mc:Fallback>
                <p:oleObj name="Hoja de cálculo" r:id="rId5" imgW="7076970" imgH="35241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4970" y="1393828"/>
                        <a:ext cx="4691063" cy="20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869537"/>
              </p:ext>
            </p:extLst>
          </p:nvPr>
        </p:nvGraphicFramePr>
        <p:xfrm>
          <a:off x="1468440" y="1441453"/>
          <a:ext cx="4611687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Hoja de cálculo" r:id="rId7" imgW="6886620" imgH="3524160" progId="Excel.Sheet.12">
                  <p:link updateAutomatic="1"/>
                </p:oleObj>
              </mc:Choice>
              <mc:Fallback>
                <p:oleObj name="Hoja de cálculo" r:id="rId7" imgW="6886620" imgH="35241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8440" y="1441453"/>
                        <a:ext cx="4611687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54068"/>
              </p:ext>
            </p:extLst>
          </p:nvPr>
        </p:nvGraphicFramePr>
        <p:xfrm>
          <a:off x="1508126" y="3778253"/>
          <a:ext cx="46609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Hoja de cálculo" r:id="rId9" imgW="6362820" imgH="3524160" progId="Excel.Sheet.12">
                  <p:link updateAutomatic="1"/>
                </p:oleObj>
              </mc:Choice>
              <mc:Fallback>
                <p:oleObj name="Hoja de cálculo" r:id="rId9" imgW="6362820" imgH="35241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8126" y="3778253"/>
                        <a:ext cx="4660900" cy="201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350025" y="5856811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899881"/>
              </p:ext>
            </p:extLst>
          </p:nvPr>
        </p:nvGraphicFramePr>
        <p:xfrm>
          <a:off x="2358716" y="1205332"/>
          <a:ext cx="6976359" cy="396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Hoja de cálculo" r:id="rId3" imgW="4562460" imgH="2733765" progId="Excel.Sheet.12">
                  <p:link updateAutomatic="1"/>
                </p:oleObj>
              </mc:Choice>
              <mc:Fallback>
                <p:oleObj name="Hoja de cálculo" r:id="rId3" imgW="4562460" imgH="2733765" progId="Excel.Sheet.12">
                  <p:link updateAutomatic="1"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716" y="1205332"/>
                        <a:ext cx="6976359" cy="3962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1161739" y="491968"/>
            <a:ext cx="9984316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Enfermedad Tipo Influenza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según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grupos de edad</a:t>
            </a:r>
          </a:p>
          <a:p>
            <a:pPr algn="ctr"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Año 2019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350025" y="5856811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1183471" y="2675616"/>
            <a:ext cx="199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Número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06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1393447" y="394314"/>
            <a:ext cx="8288868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Corredor Endémico de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Bronquiolitis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Provincia de </a:t>
            </a:r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Tucumán.  Año 2019 hasta SE 33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54123"/>
              </p:ext>
            </p:extLst>
          </p:nvPr>
        </p:nvGraphicFramePr>
        <p:xfrm>
          <a:off x="412815" y="1336061"/>
          <a:ext cx="8596124" cy="42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Hoja de cálculo" r:id="rId3" imgW="6734070" imgH="3495585" progId="Excel.Sheet.12">
                  <p:link updateAutomatic="1"/>
                </p:oleObj>
              </mc:Choice>
              <mc:Fallback>
                <p:oleObj name="Hoja de cálculo" r:id="rId3" imgW="6734070" imgH="34955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815" y="1336061"/>
                        <a:ext cx="8596124" cy="42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350025" y="5716095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145078" y="3679194"/>
            <a:ext cx="2261481" cy="1492716"/>
            <a:chOff x="942319" y="3911203"/>
            <a:chExt cx="1696111" cy="1119537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131282" y="3911203"/>
              <a:ext cx="1507148" cy="111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300" dirty="0">
                  <a:cs typeface="Calibri" pitchFamily="34" charset="0"/>
                </a:rPr>
                <a:t>REFERENCIAS</a:t>
              </a:r>
            </a:p>
            <a:p>
              <a:r>
                <a:rPr lang="es-MX" sz="1300" dirty="0">
                  <a:cs typeface="Calibri" pitchFamily="34" charset="0"/>
                </a:rPr>
                <a:t> Zona de Éxito</a:t>
              </a:r>
            </a:p>
            <a:p>
              <a:r>
                <a:rPr lang="es-MX" sz="1300" dirty="0">
                  <a:cs typeface="Calibri" pitchFamily="34" charset="0"/>
                </a:rPr>
                <a:t> Zona de Seguridad</a:t>
              </a:r>
            </a:p>
            <a:p>
              <a:r>
                <a:rPr lang="es-MX" sz="1300" dirty="0">
                  <a:cs typeface="Calibri" pitchFamily="34" charset="0"/>
                </a:rPr>
                <a:t> Zona de Alerta</a:t>
              </a:r>
            </a:p>
            <a:p>
              <a:r>
                <a:rPr lang="es-MX" sz="1300" dirty="0">
                  <a:cs typeface="Calibri" pitchFamily="34" charset="0"/>
                </a:rPr>
                <a:t> Zona Epidémica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r>
                <a:rPr lang="es-MX" sz="1300" dirty="0" smtClean="0">
                  <a:cs typeface="Calibri" pitchFamily="34" charset="0"/>
                </a:rPr>
                <a:t>N</a:t>
              </a:r>
              <a:r>
                <a:rPr lang="es-MX" sz="1300" dirty="0">
                  <a:cs typeface="Calibri" pitchFamily="34" charset="0"/>
                </a:rPr>
                <a:t>° de Casos</a:t>
              </a:r>
            </a:p>
            <a:p>
              <a:r>
                <a:rPr lang="es-MX" sz="1300" dirty="0">
                  <a:cs typeface="Calibri" pitchFamily="34" charset="0"/>
                </a:rPr>
                <a:t> </a:t>
              </a:r>
              <a:endParaRPr lang="es-ES" sz="1300" dirty="0">
                <a:cs typeface="Calibri" pitchFamily="34" charset="0"/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0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1775887" y="409209"/>
            <a:ext cx="9984316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Corredor Endémico de Bronquiolitis según Áreas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Programáticas</a:t>
            </a:r>
          </a:p>
          <a:p>
            <a:pPr algn="ctr"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Provincia de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Tucumán.  Año 2019 hasta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SE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33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27273" y="1103984"/>
            <a:ext cx="3007783" cy="3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</a:t>
            </a:r>
            <a:r>
              <a:rPr lang="es-ES_tradnl" sz="1300" b="1" dirty="0" smtClean="0">
                <a:latin typeface="+mj-lt"/>
              </a:rPr>
              <a:t>PROGRAMÁTICA </a:t>
            </a:r>
            <a:r>
              <a:rPr lang="es-ES_tradnl" sz="1300" b="1" dirty="0">
                <a:latin typeface="+mj-lt"/>
              </a:rPr>
              <a:t>CENTRO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32725" y="1103990"/>
            <a:ext cx="3007785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</a:t>
            </a:r>
            <a:r>
              <a:rPr lang="es-ES_tradnl" sz="1300" b="1" dirty="0" smtClean="0">
                <a:latin typeface="+mj-lt"/>
              </a:rPr>
              <a:t>PROGRAMÁTICA </a:t>
            </a:r>
            <a:r>
              <a:rPr lang="es-ES_tradnl" sz="1300" b="1" dirty="0">
                <a:latin typeface="+mj-lt"/>
              </a:rPr>
              <a:t>ESTE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9892" y="3479699"/>
            <a:ext cx="3007785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</a:t>
            </a:r>
            <a:r>
              <a:rPr lang="es-ES_tradnl" sz="1300" b="1" dirty="0" smtClean="0">
                <a:latin typeface="+mj-lt"/>
              </a:rPr>
              <a:t>PROGRAMÁTICA </a:t>
            </a:r>
            <a:r>
              <a:rPr lang="es-ES_tradnl" sz="1300" b="1" dirty="0">
                <a:latin typeface="+mj-lt"/>
              </a:rPr>
              <a:t>SUR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32703" y="3456547"/>
            <a:ext cx="3005668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ÁREA </a:t>
            </a:r>
            <a:r>
              <a:rPr lang="es-ES_tradnl" sz="1300" b="1" dirty="0" smtClean="0">
                <a:latin typeface="+mj-lt"/>
              </a:rPr>
              <a:t>PROGRAMÁTICA </a:t>
            </a:r>
            <a:r>
              <a:rPr lang="es-ES_tradnl" sz="1300" b="1" dirty="0">
                <a:latin typeface="+mj-lt"/>
              </a:rPr>
              <a:t>OESTE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466479" y="5561476"/>
            <a:ext cx="2261481" cy="1215717"/>
            <a:chOff x="942319" y="3966316"/>
            <a:chExt cx="1696111" cy="1073240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1131282" y="3966316"/>
              <a:ext cx="1507148" cy="107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000" dirty="0">
                  <a:latin typeface="Georgia" pitchFamily="18" charset="0"/>
                </a:rPr>
                <a:t>REFERENCIAS</a:t>
              </a:r>
            </a:p>
            <a:p>
              <a:r>
                <a:rPr lang="es-MX" sz="1000" dirty="0">
                  <a:latin typeface="Georgia" pitchFamily="18" charset="0"/>
                </a:rPr>
                <a:t> Zona de Éxito</a:t>
              </a:r>
            </a:p>
            <a:p>
              <a:r>
                <a:rPr lang="es-MX" sz="1000" dirty="0">
                  <a:latin typeface="Georgia" pitchFamily="18" charset="0"/>
                </a:rPr>
                <a:t> Zona de Seguridad</a:t>
              </a:r>
            </a:p>
            <a:p>
              <a:r>
                <a:rPr lang="es-MX" sz="1000" dirty="0">
                  <a:latin typeface="Georgia" pitchFamily="18" charset="0"/>
                </a:rPr>
                <a:t> Zona de Alerta</a:t>
              </a:r>
            </a:p>
            <a:p>
              <a:r>
                <a:rPr lang="es-MX" sz="1000" dirty="0">
                  <a:latin typeface="Georgia" pitchFamily="18" charset="0"/>
                </a:rPr>
                <a:t> Zona Epidémica</a:t>
              </a:r>
            </a:p>
            <a:p>
              <a:r>
                <a:rPr lang="es-MX" sz="1000" dirty="0">
                  <a:latin typeface="Georgia" pitchFamily="18" charset="0"/>
                </a:rPr>
                <a:t>  </a:t>
              </a:r>
              <a:r>
                <a:rPr lang="es-MX" sz="1000" dirty="0" smtClean="0">
                  <a:latin typeface="Georgia" pitchFamily="18" charset="0"/>
                </a:rPr>
                <a:t>  </a:t>
              </a:r>
              <a:r>
                <a:rPr lang="es-MX" sz="1000" dirty="0">
                  <a:latin typeface="Georgia" pitchFamily="18" charset="0"/>
                </a:rPr>
                <a:t>N° de Casos</a:t>
              </a:r>
            </a:p>
            <a:p>
              <a:r>
                <a:rPr lang="es-MX" sz="1300" dirty="0">
                  <a:latin typeface="Georgia" pitchFamily="18" charset="0"/>
                </a:rPr>
                <a:t> </a:t>
              </a:r>
              <a:endParaRPr lang="es-ES" sz="1300" dirty="0">
                <a:latin typeface="Georgia" pitchFamily="18" charset="0"/>
              </a:endParaRP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</p:grp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767754"/>
              </p:ext>
            </p:extLst>
          </p:nvPr>
        </p:nvGraphicFramePr>
        <p:xfrm>
          <a:off x="6677025" y="3743325"/>
          <a:ext cx="5078413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Hoja de cálculo" r:id="rId3" imgW="6819930" imgH="3495585" progId="Excel.Sheet.8">
                  <p:link updateAutomatic="1"/>
                </p:oleObj>
              </mc:Choice>
              <mc:Fallback>
                <p:oleObj name="Hoja de cálculo" r:id="rId3" imgW="6819930" imgH="349558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7025" y="3743325"/>
                        <a:ext cx="5078413" cy="209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97010"/>
              </p:ext>
            </p:extLst>
          </p:nvPr>
        </p:nvGraphicFramePr>
        <p:xfrm>
          <a:off x="6667508" y="1414466"/>
          <a:ext cx="5076825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Hoja de cálculo" r:id="rId5" imgW="6838830" imgH="3495585" progId="Excel.Sheet.8">
                  <p:link updateAutomatic="1"/>
                </p:oleObj>
              </mc:Choice>
              <mc:Fallback>
                <p:oleObj name="Hoja de cálculo" r:id="rId5" imgW="6838830" imgH="349558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508" y="1414466"/>
                        <a:ext cx="5076825" cy="2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53312"/>
              </p:ext>
            </p:extLst>
          </p:nvPr>
        </p:nvGraphicFramePr>
        <p:xfrm>
          <a:off x="1373189" y="1474788"/>
          <a:ext cx="4751387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Hoja de cálculo" r:id="rId7" imgW="6677100" imgH="3495585" progId="Excel.Sheet.8">
                  <p:link updateAutomatic="1"/>
                </p:oleObj>
              </mc:Choice>
              <mc:Fallback>
                <p:oleObj name="Hoja de cálculo" r:id="rId7" imgW="6677100" imgH="349558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189" y="1474788"/>
                        <a:ext cx="4751387" cy="198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04056"/>
              </p:ext>
            </p:extLst>
          </p:nvPr>
        </p:nvGraphicFramePr>
        <p:xfrm>
          <a:off x="1246188" y="3714754"/>
          <a:ext cx="48768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Hoja de cálculo" r:id="rId9" imgW="7058070" imgH="3495585" progId="Excel.Sheet.8">
                  <p:link updateAutomatic="1"/>
                </p:oleObj>
              </mc:Choice>
              <mc:Fallback>
                <p:oleObj name="Hoja de cálculo" r:id="rId9" imgW="7058070" imgH="349558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6188" y="3714754"/>
                        <a:ext cx="4876800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50025" y="5856811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>
            <a:spLocks noChangeArrowheads="1"/>
          </p:cNvSpPr>
          <p:nvPr/>
        </p:nvSpPr>
        <p:spPr bwMode="auto">
          <a:xfrm>
            <a:off x="1775887" y="471816"/>
            <a:ext cx="9984316" cy="6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3" tIns="60946" rIns="121893" bIns="60946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Corredor Endémico de Bronquiolitis según Hospitales de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Referencia  </a:t>
            </a:r>
          </a:p>
          <a:p>
            <a:pPr algn="ctr"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Provincia de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Tucumán.  Año 2019 hasta SE 33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840868" y="1023399"/>
            <a:ext cx="3007784" cy="3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6" tIns="60953" rIns="121906" bIns="609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HOSPITAL DEL NIÑO </a:t>
            </a:r>
            <a:r>
              <a:rPr lang="es-ES_tradnl" sz="1300" b="1" dirty="0" smtClean="0">
                <a:latin typeface="+mj-lt"/>
              </a:rPr>
              <a:t>JESÚS</a:t>
            </a:r>
            <a:endParaRPr lang="es-ES_tradnl" sz="1300" b="1" dirty="0">
              <a:latin typeface="+mj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027087" y="1047855"/>
            <a:ext cx="3441479" cy="3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6" tIns="60953" rIns="121906" bIns="60953"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defRPr sz="1300" b="1">
                <a:latin typeface="+mj-lt"/>
              </a:defRPr>
            </a:lvl1pPr>
          </a:lstStyle>
          <a:p>
            <a:r>
              <a:rPr lang="es-ES_tradnl" dirty="0"/>
              <a:t>HOSPITAL “PTE. N. AVELLANEDA”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652796" y="3468791"/>
            <a:ext cx="4516783" cy="3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6" tIns="60953" rIns="121906" bIns="60953"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defRPr sz="1300" b="1">
                <a:latin typeface="+mj-lt"/>
              </a:defRPr>
            </a:lvl1pPr>
          </a:lstStyle>
          <a:p>
            <a:r>
              <a:rPr lang="es-ES_tradnl" dirty="0"/>
              <a:t>HOSPITAL REGIONAL DE </a:t>
            </a:r>
            <a:r>
              <a:rPr lang="es-ES_tradnl" dirty="0" smtClean="0"/>
              <a:t>CONCEPCIÓN</a:t>
            </a:r>
            <a:endParaRPr lang="es-ES_tradnl" dirty="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715261" y="3521344"/>
            <a:ext cx="3005667" cy="3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6" tIns="60953" rIns="121906" bIns="609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300" b="1" dirty="0">
                <a:latin typeface="+mj-lt"/>
              </a:rPr>
              <a:t>HOSPITAL “EVA </a:t>
            </a:r>
            <a:r>
              <a:rPr lang="es-ES_tradnl" sz="1300" b="1" dirty="0" smtClean="0">
                <a:latin typeface="+mj-lt"/>
              </a:rPr>
              <a:t>PERÓN</a:t>
            </a:r>
            <a:r>
              <a:rPr lang="es-ES_tradnl" sz="1300" b="1" dirty="0">
                <a:latin typeface="+mj-lt"/>
              </a:rPr>
              <a:t>”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466479" y="5571986"/>
            <a:ext cx="2261481" cy="1215717"/>
            <a:chOff x="942319" y="3966316"/>
            <a:chExt cx="1696111" cy="1073240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1131282" y="3966316"/>
              <a:ext cx="1507148" cy="107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000" dirty="0">
                  <a:latin typeface="Georgia" pitchFamily="18" charset="0"/>
                </a:rPr>
                <a:t>REFERENCIAS</a:t>
              </a:r>
            </a:p>
            <a:p>
              <a:r>
                <a:rPr lang="es-MX" sz="1000" dirty="0">
                  <a:latin typeface="Georgia" pitchFamily="18" charset="0"/>
                </a:rPr>
                <a:t> Zona de Éxito</a:t>
              </a:r>
            </a:p>
            <a:p>
              <a:r>
                <a:rPr lang="es-MX" sz="1000" dirty="0">
                  <a:latin typeface="Georgia" pitchFamily="18" charset="0"/>
                </a:rPr>
                <a:t> Zona de Seguridad</a:t>
              </a:r>
            </a:p>
            <a:p>
              <a:r>
                <a:rPr lang="es-MX" sz="1000" dirty="0">
                  <a:latin typeface="Georgia" pitchFamily="18" charset="0"/>
                </a:rPr>
                <a:t> Zona de Alerta</a:t>
              </a:r>
            </a:p>
            <a:p>
              <a:r>
                <a:rPr lang="es-MX" sz="1000" dirty="0">
                  <a:latin typeface="Georgia" pitchFamily="18" charset="0"/>
                </a:rPr>
                <a:t> Zona Epidémica</a:t>
              </a:r>
            </a:p>
            <a:p>
              <a:r>
                <a:rPr lang="es-MX" sz="1000" dirty="0">
                  <a:latin typeface="Georgia" pitchFamily="18" charset="0"/>
                </a:rPr>
                <a:t>  </a:t>
              </a:r>
              <a:r>
                <a:rPr lang="es-MX" sz="1000" dirty="0" smtClean="0">
                  <a:latin typeface="Georgia" pitchFamily="18" charset="0"/>
                </a:rPr>
                <a:t>  </a:t>
              </a:r>
              <a:r>
                <a:rPr lang="es-MX" sz="1000" dirty="0">
                  <a:latin typeface="Georgia" pitchFamily="18" charset="0"/>
                </a:rPr>
                <a:t>N° de Casos</a:t>
              </a:r>
            </a:p>
            <a:p>
              <a:r>
                <a:rPr lang="es-MX" sz="1300" dirty="0">
                  <a:latin typeface="Georgia" pitchFamily="18" charset="0"/>
                </a:rPr>
                <a:t> </a:t>
              </a:r>
              <a:endParaRPr lang="es-ES" sz="1300" dirty="0">
                <a:latin typeface="Georgia" pitchFamily="18" charset="0"/>
              </a:endParaRP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942319" y="4782732"/>
              <a:ext cx="20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942319" y="4172686"/>
              <a:ext cx="205520" cy="57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942319" y="4318885"/>
              <a:ext cx="205520" cy="57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42319" y="4465084"/>
              <a:ext cx="205520" cy="57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942319" y="4611282"/>
              <a:ext cx="205520" cy="57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>
                <a:latin typeface="Georgia" pitchFamily="18" charset="0"/>
              </a:endParaRPr>
            </a:p>
          </p:txBody>
        </p:sp>
      </p:grp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70885"/>
              </p:ext>
            </p:extLst>
          </p:nvPr>
        </p:nvGraphicFramePr>
        <p:xfrm>
          <a:off x="6491296" y="3638552"/>
          <a:ext cx="5265737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Hoja de cálculo" r:id="rId3" imgW="6305580" imgH="3209835" progId="Excel.Sheet.12">
                  <p:link updateAutomatic="1"/>
                </p:oleObj>
              </mc:Choice>
              <mc:Fallback>
                <p:oleObj name="Hoja de cálculo" r:id="rId3" imgW="6305580" imgH="32098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1296" y="3638552"/>
                        <a:ext cx="5265737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747131"/>
              </p:ext>
            </p:extLst>
          </p:nvPr>
        </p:nvGraphicFramePr>
        <p:xfrm>
          <a:off x="917577" y="3619504"/>
          <a:ext cx="49688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Hoja de cálculo" r:id="rId5" imgW="6305580" imgH="3209835" progId="Excel.Sheet.12">
                  <p:link updateAutomatic="1"/>
                </p:oleObj>
              </mc:Choice>
              <mc:Fallback>
                <p:oleObj name="Hoja de cálculo" r:id="rId5" imgW="6305580" imgH="32098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577" y="3619504"/>
                        <a:ext cx="4968875" cy="211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7805"/>
              </p:ext>
            </p:extLst>
          </p:nvPr>
        </p:nvGraphicFramePr>
        <p:xfrm>
          <a:off x="6472056" y="1214439"/>
          <a:ext cx="5278623" cy="233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Hoja de cálculo" r:id="rId7" imgW="6572340" imgH="3171825" progId="Excel.Sheet.8">
                  <p:link updateAutomatic="1"/>
                </p:oleObj>
              </mc:Choice>
              <mc:Fallback>
                <p:oleObj name="Hoja de cálculo" r:id="rId7" imgW="6572340" imgH="317182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2056" y="1214439"/>
                        <a:ext cx="5278623" cy="2333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867579"/>
              </p:ext>
            </p:extLst>
          </p:nvPr>
        </p:nvGraphicFramePr>
        <p:xfrm>
          <a:off x="950027" y="1200153"/>
          <a:ext cx="5049137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Hoja de cálculo" r:id="rId9" imgW="7058070" imgH="3209835" progId="Excel.Sheet.12">
                  <p:link updateAutomatic="1"/>
                </p:oleObj>
              </mc:Choice>
              <mc:Fallback>
                <p:oleObj name="Hoja de cálculo" r:id="rId9" imgW="7058070" imgH="32098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0027" y="1200153"/>
                        <a:ext cx="5049137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50025" y="5844936"/>
            <a:ext cx="7536192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3" tIns="60946" rIns="121893" bIns="60946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200" i="1" dirty="0">
                <a:latin typeface="Arial" pitchFamily="34" charset="0"/>
                <a:cs typeface="Arial" pitchFamily="34" charset="0"/>
              </a:rPr>
              <a:t>Fuente: Dirección de </a:t>
            </a:r>
            <a:r>
              <a:rPr lang="es-ES" sz="1200" i="1" dirty="0" smtClean="0">
                <a:latin typeface="Arial" pitchFamily="34" charset="0"/>
                <a:cs typeface="Arial" pitchFamily="34" charset="0"/>
              </a:rPr>
              <a:t>Epidemiología en base a datos del SNVS 2.0 </a:t>
            </a:r>
            <a:endParaRPr lang="es-ES_tradnl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4927" y="1489839"/>
            <a:ext cx="259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 de virus respiratorios </a:t>
            </a:r>
            <a:r>
              <a:rPr lang="es-A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pacientes internados </a:t>
            </a:r>
          </a:p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SE 34 de 2019</a:t>
            </a:r>
            <a:endParaRPr lang="es-A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Provincia de Tucumán. (</a:t>
            </a:r>
            <a:r>
              <a:rPr lang="es-A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n=3062</a:t>
            </a:r>
            <a:r>
              <a:rPr lang="es-A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AR" sz="1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6459" y="4264287"/>
            <a:ext cx="2671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 de virus respiratorios </a:t>
            </a:r>
            <a:r>
              <a:rPr lang="es-A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pacientes ambulatorios </a:t>
            </a:r>
          </a:p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SE 34 de 2019</a:t>
            </a:r>
            <a:endParaRPr lang="es-A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Provincia de Tucumán. (</a:t>
            </a:r>
            <a:r>
              <a:rPr lang="es-A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n=237</a:t>
            </a:r>
            <a:r>
              <a:rPr lang="es-AR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8" name="2 Gráfico"/>
          <p:cNvGraphicFramePr>
            <a:graphicFrameLocks/>
          </p:cNvGraphicFramePr>
          <p:nvPr/>
        </p:nvGraphicFramePr>
        <p:xfrm>
          <a:off x="2794851" y="445257"/>
          <a:ext cx="9228828" cy="280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/>
        </p:nvGraphicFramePr>
        <p:xfrm>
          <a:off x="2866029" y="3516007"/>
          <a:ext cx="9021171" cy="277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89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6&quot;/&gt;&lt;/object&gt;&lt;object type=&quot;3&quot; unique_id=&quot;10005&quot;&gt;&lt;property id=&quot;20148&quot; value=&quot;5&quot;/&gt;&lt;property id=&quot;20300&quot; value=&quot;Slide 2&quot;/&gt;&lt;property id=&quot;20307&quot; value=&quot;292&quot;/&gt;&lt;/object&gt;&lt;object type=&quot;3&quot; unique_id=&quot;10006&quot;&gt;&lt;property id=&quot;20148&quot; value=&quot;5&quot;/&gt;&lt;property id=&quot;20300&quot; value=&quot;Slide 3&quot;/&gt;&lt;property id=&quot;20307&quot; value=&quot;293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306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307&quot;/&gt;&lt;/object&gt;&lt;object type=&quot;3&quot; unique_id=&quot;10013&quot;&gt;&lt;property id=&quot;20148&quot; value=&quot;5&quot;/&gt;&lt;property id=&quot;20300&quot; value=&quot;Slide 10&quot;/&gt;&lt;property id=&quot;20307&quot; value=&quot;303&quot;/&gt;&lt;/object&gt;&lt;object type=&quot;3&quot; unique_id=&quot;10014&quot;&gt;&lt;property id=&quot;20148&quot; value=&quot;5&quot;/&gt;&lt;property id=&quot;20300&quot; value=&quot;Slide 11&quot;/&gt;&lt;property id=&quot;20307&quot; value=&quot;298&quot;/&gt;&lt;/object&gt;&lt;object type=&quot;3&quot; unique_id=&quot;10015&quot;&gt;&lt;property id=&quot;20148&quot; value=&quot;5&quot;/&gt;&lt;property id=&quot;20300&quot; value=&quot;Slide 12&quot;/&gt;&lt;property id=&quot;20307&quot; value=&quot;305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300&quot;/&gt;&lt;/object&gt;&lt;object type=&quot;3&quot; unique_id=&quot;10018&quot;&gt;&lt;property id=&quot;20148&quot; value=&quot;5&quot;/&gt;&lt;property id=&quot;20300&quot; value=&quot;Slide 15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775</Words>
  <Application>Microsoft Office PowerPoint</Application>
  <PresentationFormat>Personalizado</PresentationFormat>
  <Paragraphs>164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Vínculos</vt:lpstr>
      </vt:variant>
      <vt:variant>
        <vt:i4>25</vt:i4>
      </vt:variant>
      <vt:variant>
        <vt:lpstr>Títulos de diapositiva</vt:lpstr>
      </vt:variant>
      <vt:variant>
        <vt:i4>15</vt:i4>
      </vt:variant>
    </vt:vector>
  </HeadingPairs>
  <TitlesOfParts>
    <vt:vector size="45" baseType="lpstr">
      <vt:lpstr>1_Tema de Office</vt:lpstr>
      <vt:lpstr>2_Tema de Office</vt:lpstr>
      <vt:lpstr>3_Tema de Office</vt:lpstr>
      <vt:lpstr>4_Tema de Office</vt:lpstr>
      <vt:lpstr>5_Tema de Office</vt:lpstr>
      <vt:lpstr>C:\Users\framirez\Desktop\2019\CORREDORES\NEUMONIA\NEUM-PROV-2019.xlsx!SEMANAL![NEUM-PROV-2019.xlsx]SEMANAL Chart 6</vt:lpstr>
      <vt:lpstr>C:\Users\framirez\Desktop\2019\CORREDORES\ETI\ETI-PROV-2019.xlsx!SEMANAL![ETI-PROV-2019.xlsx]SEMANAL Chart 6</vt:lpstr>
      <vt:lpstr>C:\Users\framirez\Desktop\2019\CORREDORES\ETI\ETI-APO-2019.xlsx!SEMANAL![ETI-APO-2019.xlsx]SEMANAL Chart 6</vt:lpstr>
      <vt:lpstr>C:\Users\framirez\Desktop\2019\CORREDORES\ETI\ETI-APE-2019.xlsx!SEMANAL![ETI-APE-2019.xlsx]SEMANAL Chart 6</vt:lpstr>
      <vt:lpstr>C:\Users\framirez\Desktop\2019\CORREDORES\ETI\ETI-APC-2019.xlsx!SEMANAL![ETI-APC-2019.xlsx]SEMANAL Chart 6</vt:lpstr>
      <vt:lpstr>C:\Users\framirez\Desktop\2019\CORREDORES\ETI\ETI-APS-2019.xlsx!SEMANAL![ETI-APS-2019.xlsx]SEMANAL Chart 6</vt:lpstr>
      <vt:lpstr>C:\Users\framirez\Desktop\2019\CORREDORES\PATOLOGIAS-EDADES.xlsx!eti![PATOLOGIAS-EDADES.xlsx]eti 2 Gráfico</vt:lpstr>
      <vt:lpstr>C:\Users\framirez\Desktop\2019\CORREDORES\BQL\BRONQ_PROV_2019.xlsx!SEMANAL![BRONQ_PROV_2019.xlsx]SEMANAL Chart 6</vt:lpstr>
      <vt:lpstr>C:\Users\framirez\Desktop\2019\CORREDORES\BQL\BRONQ-O 2019.xls!SEMANAL![BRONQ-O 2019.xls]SEMANAL Chart 6</vt:lpstr>
      <vt:lpstr>C:\Users\framirez\Desktop\2019\CORREDORES\BQL\BRONQ-E 2019.xls!SEMANAL![BRONQ-E 2019.xls]SEMANAL Chart 6</vt:lpstr>
      <vt:lpstr>C:\Users\framirez\Desktop\2019\CORREDORES\BQL\BRONQ-C 2019.xls!SEMANAL![BRONQ-C 2019.xls]SEMANAL Chart 6</vt:lpstr>
      <vt:lpstr>C:\Users\framirez\Desktop\2019\CORREDORES\BQL\BRONQ-S 2019.xls!SEMANAL![BRONQ-S 2019.xls]SEMANAL Chart 6</vt:lpstr>
      <vt:lpstr>C:\Users\framirez\Desktop\2019\CORREDORES\BQL\BQL-H-EPERON-2019.xlsx!SEMANAL![BQL-H-EPERON-2019.xlsx]SEMANAL Chart 6</vt:lpstr>
      <vt:lpstr>C:\Users\framirez\Desktop\2019\CORREDORES\BQL\BQL-H-CONCEP-2019.xlsx!SEMANAL![BQL-H-CONCEP-2019.xlsx]SEMANAL Chart 6</vt:lpstr>
      <vt:lpstr>C:\Users\framirez\Desktop\2019\CORREDORES\BQL\BQL-H-AVELL-2019.xls!SEMANAL![BQL-H-AVELL-2019.xls]SEMANAL Chart 6</vt:lpstr>
      <vt:lpstr>C:\Users\framirez\Desktop\2019\CORREDORES\BQL\BQL-H-NIÑOS-2019.xlsx!SEMANAL![BQL-H-NIÑOS-2019.xlsx]SEMANAL Chart 6</vt:lpstr>
      <vt:lpstr>C:\Users\framirez\Desktop\2019\CORREDORES\COQUE\COQUE-2019.xlsx!ACUMULADO SEM![COQUE-2019.xlsx]ACUMULADO SEM Chart 1</vt:lpstr>
      <vt:lpstr>C:\Users\framirez\Desktop\2019\CORREDORES\PATOLOGIAS-EDADES.xlsx!COQ![PATOLOGIAS-EDADES.xlsx]COQ 4 Gráfico</vt:lpstr>
      <vt:lpstr>C:\Users\framirez\Desktop\2019\CORREDORES\DM5\DM5-PROV-2019.xlsx!SEMANAL![DM5-PROV-2019.xlsx]SEMANAL Chart 6</vt:lpstr>
      <vt:lpstr>C:\Users\framirez\Desktop\2019\CORREDORES\VARICELA\VARICELA _2019.xlsx!SEMANAL![VARICELA _2019.xlsx]SEMANAL Chart 6</vt:lpstr>
      <vt:lpstr>C:\Users\framirez\Desktop\2019\CORREDORES\PAROTI\PAROTI-2019.xlsx!SEMANAL![PAROTI-2019.xlsx]SEMANAL Chart 6</vt:lpstr>
      <vt:lpstr>C:\Users\framirez\Desktop\2019\MENINGITIS\meningitis para sala 2019.xlsx!Hoja3![meningitis para sala 2019.xlsx]Hoja3 2 Gráfico</vt:lpstr>
      <vt:lpstr>C:\Users\framirez\Desktop\2019\MENINGITIS\ANALISIS-MEN-2019.xlsx!Curva!F48C11:F55C12</vt:lpstr>
      <vt:lpstr>C:\Users\framirez\Desktop\2019\MENINGITIS\MENINGITIS BACT-2019.xlsx!ACUMULADO SEM![MENINGITIS BACT-2019.xlsx]ACUMULADO SEM Chart 1</vt:lpstr>
      <vt:lpstr>C:\Users\framirez\Desktop\2019\MENINGITIS\MENINGITIS VIRAL-2019.xlsx!ACUMULADO SEM![MENINGITIS VIRAL-2019.xlsx]ACUMULADO SEM Chart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calli</dc:creator>
  <cp:lastModifiedBy>mgonzalez</cp:lastModifiedBy>
  <cp:revision>333</cp:revision>
  <dcterms:created xsi:type="dcterms:W3CDTF">2017-12-26T00:09:14Z</dcterms:created>
  <dcterms:modified xsi:type="dcterms:W3CDTF">2019-08-28T15:47:58Z</dcterms:modified>
</cp:coreProperties>
</file>