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561263" cy="10693400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6">
          <p15:clr>
            <a:srgbClr val="A4A3A4"/>
          </p15:clr>
        </p15:guide>
        <p15:guide id="2" orient="horz" pos="1826">
          <p15:clr>
            <a:srgbClr val="A4A3A4"/>
          </p15:clr>
        </p15:guide>
        <p15:guide id="3" orient="horz" pos="2642">
          <p15:clr>
            <a:srgbClr val="A4A3A4"/>
          </p15:clr>
        </p15:guide>
        <p15:guide id="4" pos="1338">
          <p15:clr>
            <a:srgbClr val="A4A3A4"/>
          </p15:clr>
        </p15:guide>
        <p15:guide id="5" pos="204">
          <p15:clr>
            <a:srgbClr val="A4A3A4"/>
          </p15:clr>
        </p15:guide>
        <p15:guide id="6" pos="4558">
          <p15:clr>
            <a:srgbClr val="A4A3A4"/>
          </p15:clr>
        </p15:guide>
        <p15:guide id="7" pos="2426">
          <p15:clr>
            <a:srgbClr val="A4A3A4"/>
          </p15:clr>
        </p15:guide>
        <p15:guide id="8" pos="3969">
          <p15:clr>
            <a:srgbClr val="A4A3A4"/>
          </p15:clr>
        </p15:guide>
        <p15:guide id="9" pos="657">
          <p15:clr>
            <a:srgbClr val="A4A3A4"/>
          </p15:clr>
        </p15:guide>
        <p15:guide id="10" pos="32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6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2664" y="-594"/>
      </p:cViewPr>
      <p:guideLst>
        <p:guide orient="horz" pos="3096"/>
        <p:guide orient="horz" pos="1826"/>
        <p:guide orient="horz" pos="2642"/>
        <p:guide pos="1338"/>
        <p:guide pos="204"/>
        <p:guide pos="4558"/>
        <p:guide pos="2426"/>
        <p:guide pos="3969"/>
        <p:guide pos="657"/>
        <p:guide pos="32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CONOMIA\WEB\WEB%202023%20G\PROD%20SUP%20RINDE\WEB%20ECO%20Estad%20prod%20sup%20rto%20202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CONOMIA\WEB\WEB%202023%20G\PROD%20SUP%20RINDE\WEB%20ECO%20Estad%20prod%20sup%20rto%20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06403013182676"/>
          <c:y val="0.10452961672473868"/>
          <c:w val="0.88138104205900814"/>
          <c:h val="0.7336170925765418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'Frutilla g'!$B$51</c:f>
              <c:strCache>
                <c:ptCount val="1"/>
                <c:pt idx="0">
                  <c:v>Argentina </c:v>
                </c:pt>
              </c:strCache>
            </c:strRef>
          </c:tx>
          <c:spPr>
            <a:solidFill>
              <a:srgbClr val="FF3300"/>
            </a:solidFill>
            <a:ln w="25400">
              <a:noFill/>
            </a:ln>
          </c:spPr>
          <c:invertIfNegative val="0"/>
          <c:dLbls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597-4B4F-9546-7171BB84294E}"/>
                </c:ext>
              </c:extLst>
            </c:dLbl>
            <c:dLbl>
              <c:idx val="21"/>
              <c:layout/>
              <c:spPr/>
              <c:txPr>
                <a:bodyPr rot="-5400000" vert="horz"/>
                <a:lstStyle/>
                <a:p>
                  <a:pPr>
                    <a:defRPr sz="1200"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597-4B4F-9546-7171BB8429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'Frutilla g'!$C$50:$X$50</c:f>
              <c:numCache>
                <c:formatCode>General</c:formatCode>
                <c:ptCount val="2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</c:numCache>
            </c:numRef>
          </c:cat>
          <c:val>
            <c:numRef>
              <c:f>'Frutilla g'!$C$51:$X$51</c:f>
              <c:numCache>
                <c:formatCode>#,##0</c:formatCode>
                <c:ptCount val="22"/>
                <c:pt idx="0">
                  <c:v>2960.8205699999999</c:v>
                </c:pt>
                <c:pt idx="1">
                  <c:v>5768.2</c:v>
                </c:pt>
                <c:pt idx="2">
                  <c:v>9775.0869999999995</c:v>
                </c:pt>
                <c:pt idx="3">
                  <c:v>11250</c:v>
                </c:pt>
                <c:pt idx="4">
                  <c:v>16717</c:v>
                </c:pt>
                <c:pt idx="5">
                  <c:v>15612</c:v>
                </c:pt>
                <c:pt idx="6">
                  <c:v>14740</c:v>
                </c:pt>
                <c:pt idx="7">
                  <c:v>10616</c:v>
                </c:pt>
                <c:pt idx="8">
                  <c:v>9804</c:v>
                </c:pt>
                <c:pt idx="9">
                  <c:v>9208</c:v>
                </c:pt>
                <c:pt idx="10">
                  <c:v>4955</c:v>
                </c:pt>
                <c:pt idx="11">
                  <c:v>4242</c:v>
                </c:pt>
                <c:pt idx="12">
                  <c:v>5339</c:v>
                </c:pt>
                <c:pt idx="13">
                  <c:v>3799</c:v>
                </c:pt>
                <c:pt idx="14">
                  <c:v>2952.9953399999999</c:v>
                </c:pt>
                <c:pt idx="15">
                  <c:v>2994.6766000000002</c:v>
                </c:pt>
                <c:pt idx="16">
                  <c:v>2021.2273600000001</c:v>
                </c:pt>
                <c:pt idx="17">
                  <c:v>5850.5222400000002</c:v>
                </c:pt>
                <c:pt idx="18">
                  <c:v>6832.3164999999999</c:v>
                </c:pt>
                <c:pt idx="19">
                  <c:v>7166.0843199999999</c:v>
                </c:pt>
                <c:pt idx="20">
                  <c:v>6954.1488200000003</c:v>
                </c:pt>
                <c:pt idx="21">
                  <c:v>7521.2063500000004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EC-4C08-A947-31BE84FB8ED6}"/>
            </c:ext>
          </c:extLst>
        </c:ser>
        <c:ser>
          <c:idx val="0"/>
          <c:order val="1"/>
          <c:tx>
            <c:strRef>
              <c:f>'Frutilla g'!$B$52</c:f>
              <c:strCache>
                <c:ptCount val="1"/>
                <c:pt idx="0">
                  <c:v>Tucumán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dLbl>
              <c:idx val="21"/>
              <c:layout>
                <c:manualLayout>
                  <c:x val="2.3391649144418199E-3"/>
                  <c:y val="1.239054222620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597-4B4F-9546-7171BB8429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'Frutilla g'!$C$50:$X$50</c:f>
              <c:numCache>
                <c:formatCode>General</c:formatCode>
                <c:ptCount val="2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</c:numCache>
            </c:numRef>
          </c:cat>
          <c:val>
            <c:numRef>
              <c:f>'Frutilla g'!$C$52:$X$52</c:f>
              <c:numCache>
                <c:formatCode>#,##0</c:formatCode>
                <c:ptCount val="22"/>
                <c:pt idx="0">
                  <c:v>2041.1893700000001</c:v>
                </c:pt>
                <c:pt idx="1">
                  <c:v>4170.7659999999996</c:v>
                </c:pt>
                <c:pt idx="2">
                  <c:v>5240.68055</c:v>
                </c:pt>
                <c:pt idx="3">
                  <c:v>6173</c:v>
                </c:pt>
                <c:pt idx="4">
                  <c:v>8251</c:v>
                </c:pt>
                <c:pt idx="5">
                  <c:v>8757</c:v>
                </c:pt>
                <c:pt idx="6">
                  <c:v>9047</c:v>
                </c:pt>
                <c:pt idx="7">
                  <c:v>5423</c:v>
                </c:pt>
                <c:pt idx="8">
                  <c:v>5672</c:v>
                </c:pt>
                <c:pt idx="9">
                  <c:v>5781</c:v>
                </c:pt>
                <c:pt idx="10">
                  <c:v>3089</c:v>
                </c:pt>
                <c:pt idx="11">
                  <c:v>1542</c:v>
                </c:pt>
                <c:pt idx="12">
                  <c:v>1829</c:v>
                </c:pt>
                <c:pt idx="13">
                  <c:v>2168</c:v>
                </c:pt>
                <c:pt idx="14">
                  <c:v>1956.2768600000002</c:v>
                </c:pt>
                <c:pt idx="15">
                  <c:v>2236.8867999999998</c:v>
                </c:pt>
                <c:pt idx="16">
                  <c:v>1716.1416999999999</c:v>
                </c:pt>
                <c:pt idx="17">
                  <c:v>4272.9914000000008</c:v>
                </c:pt>
                <c:pt idx="18">
                  <c:v>5321.2446</c:v>
                </c:pt>
                <c:pt idx="19">
                  <c:v>5678.7561999999998</c:v>
                </c:pt>
                <c:pt idx="20">
                  <c:v>5278.06106</c:v>
                </c:pt>
                <c:pt idx="21">
                  <c:v>5918.6842400000005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EC-4C08-A947-31BE84FB8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76208128"/>
        <c:axId val="176218112"/>
      </c:barChart>
      <c:catAx>
        <c:axId val="17620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5400000" vert="horz"/>
          <a:lstStyle/>
          <a:p>
            <a:pPr>
              <a:defRPr/>
            </a:pPr>
            <a:endParaRPr lang="es-AR"/>
          </a:p>
        </c:txPr>
        <c:crossAx val="1762181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621811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s-ES"/>
                  <a:t>t</a:t>
                </a:r>
              </a:p>
            </c:rich>
          </c:tx>
          <c:layout>
            <c:manualLayout>
              <c:xMode val="edge"/>
              <c:yMode val="edge"/>
              <c:x val="2.7184466019417475E-2"/>
              <c:y val="1.7421602787456445E-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176208128"/>
        <c:crosses val="autoZero"/>
        <c:crossBetween val="between"/>
        <c:majorUnit val="30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737864077669908"/>
          <c:y val="0.14636410765069824"/>
          <c:w val="0.24660194174757291"/>
          <c:h val="0.13155409107580371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4481035530338"/>
          <c:y val="0.11215599540860606"/>
          <c:w val="0.79426764315758969"/>
          <c:h val="0.733309380939493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'Frutilla g'!$B$80</c:f>
              <c:strCache>
                <c:ptCount val="1"/>
                <c:pt idx="0">
                  <c:v>t</c:v>
                </c:pt>
              </c:strCache>
            </c:strRef>
          </c:tx>
          <c:spPr>
            <a:gradFill rotWithShape="0">
              <a:gsLst>
                <a:gs pos="0">
                  <a:srgbClr val="FF0000"/>
                </a:gs>
                <a:gs pos="50000">
                  <a:srgbClr val="FF6600"/>
                </a:gs>
                <a:gs pos="100000">
                  <a:srgbClr val="FF0000"/>
                </a:gs>
              </a:gsLst>
              <a:lin ang="0" scaled="1"/>
            </a:gradFill>
            <a:ln w="25400">
              <a:noFill/>
            </a:ln>
          </c:spPr>
          <c:invertIfNegative val="0"/>
          <c:cat>
            <c:numRef>
              <c:f>'Frutilla g'!$C$79:$X$79</c:f>
              <c:numCache>
                <c:formatCode>General</c:formatCode>
                <c:ptCount val="2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</c:numCache>
            </c:numRef>
          </c:cat>
          <c:val>
            <c:numRef>
              <c:f>'Frutilla g'!$C$80:$X$80</c:f>
              <c:numCache>
                <c:formatCode>#,##0</c:formatCode>
                <c:ptCount val="22"/>
                <c:pt idx="0">
                  <c:v>2041.1893700000001</c:v>
                </c:pt>
                <c:pt idx="1">
                  <c:v>4169.9378999999999</c:v>
                </c:pt>
                <c:pt idx="2">
                  <c:v>5240.68055</c:v>
                </c:pt>
                <c:pt idx="3">
                  <c:v>6172.8564900000001</c:v>
                </c:pt>
                <c:pt idx="4">
                  <c:v>8251.3380699999998</c:v>
                </c:pt>
                <c:pt idx="5">
                  <c:v>8757.0468799999981</c:v>
                </c:pt>
                <c:pt idx="6">
                  <c:v>9046.5947999999989</c:v>
                </c:pt>
                <c:pt idx="7">
                  <c:v>5422.9768100000001</c:v>
                </c:pt>
                <c:pt idx="8">
                  <c:v>5672.3203999999996</c:v>
                </c:pt>
                <c:pt idx="9">
                  <c:v>5781.4758299999994</c:v>
                </c:pt>
                <c:pt idx="10">
                  <c:v>3088.5382</c:v>
                </c:pt>
                <c:pt idx="11">
                  <c:v>1542</c:v>
                </c:pt>
                <c:pt idx="12">
                  <c:v>1829</c:v>
                </c:pt>
                <c:pt idx="13">
                  <c:v>2168</c:v>
                </c:pt>
                <c:pt idx="14">
                  <c:v>1956.2768600000002</c:v>
                </c:pt>
                <c:pt idx="15">
                  <c:v>2236.8867999999998</c:v>
                </c:pt>
                <c:pt idx="16">
                  <c:v>1716.1416999999999</c:v>
                </c:pt>
                <c:pt idx="17">
                  <c:v>4272.9914000000008</c:v>
                </c:pt>
                <c:pt idx="18">
                  <c:v>5321.2446</c:v>
                </c:pt>
                <c:pt idx="19">
                  <c:v>5678.7561999999998</c:v>
                </c:pt>
                <c:pt idx="20">
                  <c:v>5278.06106</c:v>
                </c:pt>
                <c:pt idx="21">
                  <c:v>5918.6842400000005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F-417B-9322-FFC8E4C64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204336128"/>
        <c:axId val="203953664"/>
      </c:barChart>
      <c:lineChart>
        <c:grouping val="standard"/>
        <c:varyColors val="0"/>
        <c:ser>
          <c:idx val="2"/>
          <c:order val="1"/>
          <c:tx>
            <c:strRef>
              <c:f>'Frutilla g'!$B$82</c:f>
              <c:strCache>
                <c:ptCount val="1"/>
                <c:pt idx="0">
                  <c:v>USD/t</c:v>
                </c:pt>
              </c:strCache>
            </c:strRef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008000"/>
              </a:solidFill>
              <a:ln>
                <a:solidFill>
                  <a:srgbClr val="C0C0C0"/>
                </a:solidFill>
                <a:prstDash val="solid"/>
              </a:ln>
            </c:spPr>
          </c:marker>
          <c:dLbls>
            <c:dLbl>
              <c:idx val="1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DDA-4182-B06F-F58F60EEA05A}"/>
                </c:ext>
              </c:extLst>
            </c:dLbl>
            <c:dLbl>
              <c:idx val="2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DDA-4182-B06F-F58F60EEA0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9900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'Frutilla g'!$C$79:$X$79</c:f>
              <c:numCache>
                <c:formatCode>General</c:formatCode>
                <c:ptCount val="2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</c:numCache>
            </c:numRef>
          </c:cat>
          <c:val>
            <c:numRef>
              <c:f>'Frutilla g'!$C$82:$X$82</c:f>
              <c:numCache>
                <c:formatCode>#,##0</c:formatCode>
                <c:ptCount val="22"/>
                <c:pt idx="0">
                  <c:v>792.22242863238114</c:v>
                </c:pt>
                <c:pt idx="1">
                  <c:v>970.58783537280021</c:v>
                </c:pt>
                <c:pt idx="2">
                  <c:v>896.27424438224921</c:v>
                </c:pt>
                <c:pt idx="3">
                  <c:v>910.69803568363864</c:v>
                </c:pt>
                <c:pt idx="4">
                  <c:v>1269.0661685614343</c:v>
                </c:pt>
                <c:pt idx="5">
                  <c:v>1523.3316188436349</c:v>
                </c:pt>
                <c:pt idx="6">
                  <c:v>1510.1512250775286</c:v>
                </c:pt>
                <c:pt idx="7">
                  <c:v>1286.7494043368406</c:v>
                </c:pt>
                <c:pt idx="8">
                  <c:v>1522.0347285037003</c:v>
                </c:pt>
                <c:pt idx="9">
                  <c:v>2121.0870616058596</c:v>
                </c:pt>
                <c:pt idx="10">
                  <c:v>2303.0305339917763</c:v>
                </c:pt>
                <c:pt idx="11">
                  <c:v>2002</c:v>
                </c:pt>
                <c:pt idx="12">
                  <c:v>2036.4203280481136</c:v>
                </c:pt>
                <c:pt idx="13">
                  <c:v>2089.5221402214024</c:v>
                </c:pt>
                <c:pt idx="14">
                  <c:v>1911.6382125994169</c:v>
                </c:pt>
                <c:pt idx="15">
                  <c:v>1775.5514762749731</c:v>
                </c:pt>
                <c:pt idx="16">
                  <c:v>1756.1026458362967</c:v>
                </c:pt>
                <c:pt idx="17">
                  <c:v>1652.5845102332758</c:v>
                </c:pt>
                <c:pt idx="18">
                  <c:v>1606.5954457346313</c:v>
                </c:pt>
                <c:pt idx="19">
                  <c:v>1642.9660970478008</c:v>
                </c:pt>
                <c:pt idx="20">
                  <c:v>1522.0496710206683</c:v>
                </c:pt>
                <c:pt idx="21">
                  <c:v>1259.6131416532535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1CF-417B-9322-FFC8E4C64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955584"/>
        <c:axId val="203965568"/>
      </c:lineChart>
      <c:catAx>
        <c:axId val="20433612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5400000" vert="horz"/>
          <a:lstStyle/>
          <a:p>
            <a:pPr>
              <a:defRPr/>
            </a:pPr>
            <a:endParaRPr lang="es-AR"/>
          </a:p>
        </c:txPr>
        <c:crossAx val="2039536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395366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s-ES"/>
                  <a:t>t</a:t>
                </a:r>
              </a:p>
            </c:rich>
          </c:tx>
          <c:layout>
            <c:manualLayout>
              <c:xMode val="edge"/>
              <c:yMode val="edge"/>
              <c:x val="5.5152341512541968E-2"/>
              <c:y val="2.2454902619520895E-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204336128"/>
        <c:crosses val="autoZero"/>
        <c:crossBetween val="between"/>
      </c:valAx>
      <c:catAx>
        <c:axId val="203955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965568"/>
        <c:crosses val="autoZero"/>
        <c:auto val="0"/>
        <c:lblAlgn val="ctr"/>
        <c:lblOffset val="100"/>
        <c:noMultiLvlLbl val="0"/>
      </c:catAx>
      <c:valAx>
        <c:axId val="203965568"/>
        <c:scaling>
          <c:orientation val="minMax"/>
          <c:max val="2400"/>
        </c:scaling>
        <c:delete val="0"/>
        <c:axPos val="r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s-ES"/>
                  <a:t>USD/t</a:t>
                </a:r>
              </a:p>
            </c:rich>
          </c:tx>
          <c:layout>
            <c:manualLayout>
              <c:xMode val="edge"/>
              <c:yMode val="edge"/>
              <c:x val="0.90405855616247843"/>
              <c:y val="2.5148769251347711E-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203955584"/>
        <c:crosses val="max"/>
        <c:crossBetween val="between"/>
        <c:majorUnit val="4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2172849940564602"/>
          <c:y val="6.9146828174236563E-2"/>
          <c:w val="0.21455223880597368"/>
          <c:h val="7.3089700996677762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67095" y="3321886"/>
            <a:ext cx="6427074" cy="22921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570E-69A0-45A2-9E3D-9E4E65556436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04BC-0C6D-4C8D-8240-757480837A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570E-69A0-45A2-9E3D-9E4E65556436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04BC-0C6D-4C8D-8240-757480837A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5481916" y="428232"/>
            <a:ext cx="1701284" cy="912404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78063" y="428232"/>
            <a:ext cx="4977831" cy="912404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570E-69A0-45A2-9E3D-9E4E65556436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04BC-0C6D-4C8D-8240-757480837A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570E-69A0-45A2-9E3D-9E4E65556436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04BC-0C6D-4C8D-8240-757480837A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570E-69A0-45A2-9E3D-9E4E65556436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04BC-0C6D-4C8D-8240-757480837A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78063" y="2495127"/>
            <a:ext cx="3339558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843642" y="2495127"/>
            <a:ext cx="3339558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570E-69A0-45A2-9E3D-9E4E65556436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04BC-0C6D-4C8D-8240-757480837A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570E-69A0-45A2-9E3D-9E4E65556436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04BC-0C6D-4C8D-8240-757480837A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570E-69A0-45A2-9E3D-9E4E65556436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04BC-0C6D-4C8D-8240-757480837A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570E-69A0-45A2-9E3D-9E4E65556436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04BC-0C6D-4C8D-8240-757480837A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56244" y="425756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570E-69A0-45A2-9E3D-9E4E65556436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04BC-0C6D-4C8D-8240-757480837A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570E-69A0-45A2-9E3D-9E4E65556436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04BC-0C6D-4C8D-8240-757480837A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B570E-69A0-45A2-9E3D-9E4E65556436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704BC-0C6D-4C8D-8240-757480837A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sustainabledevelopment/es/infrastructure/" TargetMode="External"/><Relationship Id="rId7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sustainabledevelopment/es/infrastructure/" TargetMode="External"/><Relationship Id="rId7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23850" y="2034332"/>
            <a:ext cx="6385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Frutilla congelada: exportaciones argentinas y tucumanas. En toneladas, período </a:t>
            </a:r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2002-2023</a:t>
            </a:r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80235" y="5989642"/>
            <a:ext cx="5810418" cy="230822"/>
          </a:xfrm>
          <a:prstGeom prst="rect">
            <a:avLst/>
          </a:prstGeom>
          <a:noFill/>
        </p:spPr>
        <p:txBody>
          <a:bodyPr wrap="square" lIns="91428" tIns="45715" rIns="91428" bIns="45715">
            <a:spAutoFit/>
          </a:bodyPr>
          <a:lstStyle/>
          <a:p>
            <a:pPr>
              <a:defRPr/>
            </a:pPr>
            <a:r>
              <a:rPr lang="es-ES" sz="9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Fuente: Elaboración propia con datos del INDEC- Dirección de Estadísticas de la provincia de Tucumán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852069" y="10166254"/>
            <a:ext cx="3722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>
                <a:latin typeface="Arial" pitchFamily="34" charset="0"/>
                <a:cs typeface="Arial" pitchFamily="34" charset="0"/>
                <a:hlinkClick r:id="rId3"/>
              </a:rPr>
              <a:t>https://www.un.org/sustainabledevelopment/es/infrastructure/</a:t>
            </a:r>
            <a:endParaRPr lang="es-ES" sz="1000" dirty="0" smtClean="0">
              <a:latin typeface="Arial" pitchFamily="34" charset="0"/>
              <a:cs typeface="Arial" pitchFamily="34" charset="0"/>
            </a:endParaRPr>
          </a:p>
          <a:p>
            <a:endParaRPr lang="es-ES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4923639" y="9347228"/>
            <a:ext cx="1973017" cy="789297"/>
            <a:chOff x="4507753" y="8990038"/>
            <a:chExt cx="2115893" cy="932173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4"/>
            <a:srcRect l="83814" t="65834" r="5769" b="17874"/>
            <a:stretch>
              <a:fillRect/>
            </a:stretch>
          </p:blipFill>
          <p:spPr bwMode="auto">
            <a:xfrm>
              <a:off x="5923771" y="9264344"/>
              <a:ext cx="699875" cy="654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4"/>
            <a:srcRect l="84508" t="13333" r="5769" b="71583"/>
            <a:stretch>
              <a:fillRect/>
            </a:stretch>
          </p:blipFill>
          <p:spPr bwMode="auto">
            <a:xfrm>
              <a:off x="4507753" y="9275790"/>
              <a:ext cx="696988" cy="646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2043" t="16667" r="38582" b="73333"/>
            <a:stretch>
              <a:fillRect/>
            </a:stretch>
          </p:blipFill>
          <p:spPr bwMode="auto">
            <a:xfrm>
              <a:off x="4566449" y="8990038"/>
              <a:ext cx="1958131" cy="197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6"/>
            <a:srcRect l="73432" t="29631" r="16151" b="54550"/>
            <a:stretch>
              <a:fillRect/>
            </a:stretch>
          </p:blipFill>
          <p:spPr bwMode="auto">
            <a:xfrm>
              <a:off x="5209391" y="9275790"/>
              <a:ext cx="681092" cy="646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4" name="Chart 2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117778"/>
              </p:ext>
            </p:extLst>
          </p:nvPr>
        </p:nvGraphicFramePr>
        <p:xfrm>
          <a:off x="540270" y="2632056"/>
          <a:ext cx="6356385" cy="332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23473"/>
              </p:ext>
            </p:extLst>
          </p:nvPr>
        </p:nvGraphicFramePr>
        <p:xfrm>
          <a:off x="1566053" y="6561146"/>
          <a:ext cx="4214843" cy="1571636"/>
        </p:xfrm>
        <a:graphic>
          <a:graphicData uri="http://schemas.openxmlformats.org/drawingml/2006/table">
            <a:tbl>
              <a:tblPr/>
              <a:tblGrid>
                <a:gridCol w="916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71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4881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Variación 2023 vs 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Variación anual promedio 2002-2023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Promedio 2002-2023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Argentina (t)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latin typeface="Arial"/>
                        </a:rPr>
                        <a:t>        7.521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latin typeface="Arial"/>
                        </a:rPr>
                        <a:t>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latin typeface="Arial"/>
                        </a:rPr>
                        <a:t>4,54%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latin typeface="Arial"/>
                        </a:rPr>
                        <a:t>       7.595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Tucumán (t)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latin typeface="Arial"/>
                        </a:rPr>
                        <a:t>        5.919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latin typeface="Arial"/>
                        </a:rPr>
                        <a:t>12%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latin typeface="Arial"/>
                        </a:rPr>
                        <a:t>5,20%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latin typeface="Arial"/>
                        </a:rPr>
                        <a:t>       4.617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23850" y="2034332"/>
            <a:ext cx="6385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Frutilla congelada: exportaciones tucumanas expresadas en toneladas y USD FOB/t, período </a:t>
            </a:r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2002-2023</a:t>
            </a:r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51673" y="5989642"/>
            <a:ext cx="5976664" cy="230822"/>
          </a:xfrm>
          <a:prstGeom prst="rect">
            <a:avLst/>
          </a:prstGeom>
          <a:noFill/>
        </p:spPr>
        <p:txBody>
          <a:bodyPr wrap="square" lIns="91428" tIns="45715" rIns="91428" bIns="45715">
            <a:spAutoFit/>
          </a:bodyPr>
          <a:lstStyle/>
          <a:p>
            <a:pPr>
              <a:defRPr/>
            </a:pPr>
            <a:r>
              <a:rPr lang="es-ES" sz="9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Fuente: Elaboración propia con datos del INDEC- Dirección de Estadísticas de la provincia de Tucumán.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852069" y="10166254"/>
            <a:ext cx="3722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>
                <a:latin typeface="Arial" pitchFamily="34" charset="0"/>
                <a:cs typeface="Arial" pitchFamily="34" charset="0"/>
                <a:hlinkClick r:id="rId3"/>
              </a:rPr>
              <a:t>https://www.un.org/sustainabledevelopment/es/infrastructure/</a:t>
            </a:r>
            <a:endParaRPr lang="es-ES" sz="1000" dirty="0" smtClean="0">
              <a:latin typeface="Arial" pitchFamily="34" charset="0"/>
              <a:cs typeface="Arial" pitchFamily="34" charset="0"/>
            </a:endParaRPr>
          </a:p>
          <a:p>
            <a:endParaRPr lang="es-ES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4923639" y="9347228"/>
            <a:ext cx="1973017" cy="789297"/>
            <a:chOff x="4507753" y="8990038"/>
            <a:chExt cx="2115893" cy="932173"/>
          </a:xfrm>
        </p:grpSpPr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4"/>
            <a:srcRect l="83814" t="65834" r="5769" b="17874"/>
            <a:stretch>
              <a:fillRect/>
            </a:stretch>
          </p:blipFill>
          <p:spPr bwMode="auto">
            <a:xfrm>
              <a:off x="5923771" y="9264344"/>
              <a:ext cx="699875" cy="654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4"/>
            <a:srcRect l="84508" t="13333" r="5769" b="71583"/>
            <a:stretch>
              <a:fillRect/>
            </a:stretch>
          </p:blipFill>
          <p:spPr bwMode="auto">
            <a:xfrm>
              <a:off x="4507753" y="9275790"/>
              <a:ext cx="696988" cy="646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2043" t="16667" r="38582" b="73333"/>
            <a:stretch>
              <a:fillRect/>
            </a:stretch>
          </p:blipFill>
          <p:spPr bwMode="auto">
            <a:xfrm>
              <a:off x="4566449" y="8990038"/>
              <a:ext cx="1958131" cy="197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/>
            <a:srcRect l="73432" t="29631" r="16151" b="54550"/>
            <a:stretch>
              <a:fillRect/>
            </a:stretch>
          </p:blipFill>
          <p:spPr bwMode="auto">
            <a:xfrm>
              <a:off x="5209391" y="9275790"/>
              <a:ext cx="681092" cy="646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5" name="Chart 3">
            <a:extLst>
              <a:ext uri="{FF2B5EF4-FFF2-40B4-BE49-F238E27FC236}">
                <a16:creationId xmlns:a16="http://schemas.microsoft.com/office/drawing/2014/main" id="{00000000-0008-0000-06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000923"/>
              </p:ext>
            </p:extLst>
          </p:nvPr>
        </p:nvGraphicFramePr>
        <p:xfrm>
          <a:off x="323850" y="2703494"/>
          <a:ext cx="6385739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739571"/>
              </p:ext>
            </p:extLst>
          </p:nvPr>
        </p:nvGraphicFramePr>
        <p:xfrm>
          <a:off x="1494615" y="6846898"/>
          <a:ext cx="4471935" cy="1214446"/>
        </p:xfrm>
        <a:graphic>
          <a:graphicData uri="http://schemas.openxmlformats.org/drawingml/2006/table">
            <a:tbl>
              <a:tblPr/>
              <a:tblGrid>
                <a:gridCol w="1065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0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09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6498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Variación 2023 vs 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Variación anual promedio 2002-2023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Promedio 2002-2023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Tucumán (USD/t)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latin typeface="Arial"/>
                        </a:rPr>
                        <a:t>  </a:t>
                      </a:r>
                      <a:r>
                        <a:rPr lang="es-ES" sz="1200" b="0" i="0" u="none" strike="noStrike" dirty="0" smtClean="0">
                          <a:latin typeface="Arial"/>
                        </a:rPr>
                        <a:t>1.260   </a:t>
                      </a:r>
                      <a:endParaRPr lang="es-E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latin typeface="Arial"/>
                        </a:rPr>
                        <a:t>-17%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latin typeface="Arial"/>
                        </a:rPr>
                        <a:t>2,23%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latin typeface="Arial"/>
                        </a:rPr>
                        <a:t>       1.562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135</Words>
  <Application>Microsoft Office PowerPoint</Application>
  <PresentationFormat>Personalizado</PresentationFormat>
  <Paragraphs>37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anavas</dc:creator>
  <cp:lastModifiedBy>PAREDES, Virginia</cp:lastModifiedBy>
  <cp:revision>56</cp:revision>
  <dcterms:created xsi:type="dcterms:W3CDTF">2019-01-30T14:40:10Z</dcterms:created>
  <dcterms:modified xsi:type="dcterms:W3CDTF">2024-04-16T19:15:13Z</dcterms:modified>
</cp:coreProperties>
</file>